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81" r:id="rId3"/>
    <p:sldId id="257" r:id="rId4"/>
    <p:sldId id="258" r:id="rId5"/>
    <p:sldId id="259" r:id="rId6"/>
    <p:sldId id="260" r:id="rId7"/>
    <p:sldId id="262" r:id="rId8"/>
    <p:sldId id="263" r:id="rId9"/>
    <p:sldId id="265" r:id="rId10"/>
    <p:sldId id="266" r:id="rId11"/>
    <p:sldId id="267" r:id="rId12"/>
    <p:sldId id="287" r:id="rId13"/>
    <p:sldId id="269" r:id="rId14"/>
    <p:sldId id="270" r:id="rId15"/>
    <p:sldId id="272" r:id="rId16"/>
    <p:sldId id="285" r:id="rId17"/>
    <p:sldId id="271" r:id="rId18"/>
    <p:sldId id="284" r:id="rId19"/>
    <p:sldId id="273" r:id="rId20"/>
    <p:sldId id="275" r:id="rId21"/>
    <p:sldId id="282" r:id="rId22"/>
    <p:sldId id="283" r:id="rId23"/>
    <p:sldId id="276" r:id="rId24"/>
    <p:sldId id="277" r:id="rId25"/>
    <p:sldId id="278" r:id="rId26"/>
    <p:sldId id="288" r:id="rId27"/>
    <p:sldId id="279" r:id="rId28"/>
    <p:sldId id="289" r:id="rId29"/>
    <p:sldId id="280" r:id="rId30"/>
  </p:sldIdLst>
  <p:sldSz cx="18288000" cy="10287000"/>
  <p:notesSz cx="6858000" cy="9144000"/>
  <p:embeddedFontLst>
    <p:embeddedFont>
      <p:font typeface="Calibri" panose="020F0502020204030204" pitchFamily="34" charset="0"/>
      <p:regular r:id="rId31"/>
      <p:bold r:id="rId32"/>
      <p:italic r:id="rId33"/>
      <p:boldItalic r:id="rId34"/>
    </p:embeddedFont>
    <p:embeddedFont>
      <p:font typeface="Montserrat Bold" panose="020B0604020202020204" charset="0"/>
      <p:regular r:id="rId35"/>
      <p:bold r:id="rId36"/>
    </p:embeddedFont>
    <p:embeddedFont>
      <p:font typeface="Montserrat Bold Italics" panose="020B0604020202020204" charset="0"/>
      <p:regular r:id="rId37"/>
      <p:italic r:id="rId38"/>
    </p:embeddedFont>
    <p:embeddedFont>
      <p:font typeface="Montserrat Extra-Bold" panose="020B0604020202020204" charset="0"/>
      <p:regular r:id="rId39"/>
      <p:bold r:id="rId40"/>
    </p:embeddedFont>
    <p:embeddedFont>
      <p:font typeface="Montserrat Extra-Bold Italics" panose="020B0604020202020204" charset="0"/>
      <p:regular r:id="rId41"/>
      <p:bold r:id="rId42"/>
      <p:italic r:id="rId43"/>
      <p:boldItalic r:id="rId44"/>
    </p:embeddedFont>
    <p:embeddedFont>
      <p:font typeface="Montserrat Italics" panose="020B0604020202020204" charset="0"/>
      <p:regular r:id="rId45"/>
      <p:italic r:id="rId46"/>
    </p:embeddedFont>
    <p:embeddedFont>
      <p:font typeface="Montserrat Semi-Bold" panose="020B0604020202020204" charset="0"/>
      <p:regular r:id="rId47"/>
      <p:bold r:id="rId48"/>
    </p:embeddedFont>
    <p:embeddedFont>
      <p:font typeface="Montserrat Semi-Bold Bold" panose="020B0604020202020204" charset="0"/>
      <p:regular r:id="rId49"/>
      <p:bold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50BABC-A559-4AAE-B65B-619F6560CEA2}" v="3" dt="2023-06-08T11:29:29.0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13"/>
  </p:normalViewPr>
  <p:slideViewPr>
    <p:cSldViewPr snapToGrid="0">
      <p:cViewPr varScale="1">
        <p:scale>
          <a:sx n="40" d="100"/>
          <a:sy n="40" d="100"/>
        </p:scale>
        <p:origin x="560" y="1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1.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font" Target="fonts/font19.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oe Birch" userId="8340acb7ab41c04d" providerId="LiveId" clId="{C350BABC-A559-4AAE-B65B-619F6560CEA2}"/>
    <pc:docChg chg="custSel modSld">
      <pc:chgData name="Zoe Birch" userId="8340acb7ab41c04d" providerId="LiveId" clId="{C350BABC-A559-4AAE-B65B-619F6560CEA2}" dt="2023-06-08T11:29:29.056" v="21"/>
      <pc:docMkLst>
        <pc:docMk/>
      </pc:docMkLst>
      <pc:sldChg chg="addSp delSp modSp mod">
        <pc:chgData name="Zoe Birch" userId="8340acb7ab41c04d" providerId="LiveId" clId="{C350BABC-A559-4AAE-B65B-619F6560CEA2}" dt="2023-06-08T11:29:29.056" v="21"/>
        <pc:sldMkLst>
          <pc:docMk/>
          <pc:sldMk cId="3729646594" sldId="285"/>
        </pc:sldMkLst>
        <pc:spChg chg="add">
          <ac:chgData name="Zoe Birch" userId="8340acb7ab41c04d" providerId="LiveId" clId="{C350BABC-A559-4AAE-B65B-619F6560CEA2}" dt="2023-06-08T11:25:11.426" v="7" actId="22"/>
          <ac:spMkLst>
            <pc:docMk/>
            <pc:sldMk cId="3729646594" sldId="285"/>
            <ac:spMk id="11" creationId="{5BDFB505-38F6-8433-09F5-17BBF5A1BBC9}"/>
          </ac:spMkLst>
        </pc:spChg>
        <pc:picChg chg="del">
          <ac:chgData name="Zoe Birch" userId="8340acb7ab41c04d" providerId="LiveId" clId="{C350BABC-A559-4AAE-B65B-619F6560CEA2}" dt="2023-06-08T11:24:06.650" v="0" actId="478"/>
          <ac:picMkLst>
            <pc:docMk/>
            <pc:sldMk cId="3729646594" sldId="285"/>
            <ac:picMk id="6" creationId="{00000000-0000-0000-0000-000000000000}"/>
          </ac:picMkLst>
        </pc:picChg>
        <pc:picChg chg="add mod">
          <ac:chgData name="Zoe Birch" userId="8340acb7ab41c04d" providerId="LiveId" clId="{C350BABC-A559-4AAE-B65B-619F6560CEA2}" dt="2023-06-08T11:29:20.132" v="20"/>
          <ac:picMkLst>
            <pc:docMk/>
            <pc:sldMk cId="3729646594" sldId="285"/>
            <ac:picMk id="8" creationId="{F9A36EDD-1055-0411-A342-947C68F6C910}"/>
          </ac:picMkLst>
        </pc:picChg>
        <pc:picChg chg="add del mod">
          <ac:chgData name="Zoe Birch" userId="8340acb7ab41c04d" providerId="LiveId" clId="{C350BABC-A559-4AAE-B65B-619F6560CEA2}" dt="2023-06-08T11:26:22.924" v="11" actId="478"/>
          <ac:picMkLst>
            <pc:docMk/>
            <pc:sldMk cId="3729646594" sldId="285"/>
            <ac:picMk id="13" creationId="{A90A9A2B-B033-BBEA-E311-131C5357ACA9}"/>
          </ac:picMkLst>
        </pc:picChg>
        <pc:picChg chg="add del mod">
          <ac:chgData name="Zoe Birch" userId="8340acb7ab41c04d" providerId="LiveId" clId="{C350BABC-A559-4AAE-B65B-619F6560CEA2}" dt="2023-06-08T11:27:20.932" v="14" actId="478"/>
          <ac:picMkLst>
            <pc:docMk/>
            <pc:sldMk cId="3729646594" sldId="285"/>
            <ac:picMk id="15" creationId="{7683A0F8-1B55-9A16-5149-A193E9AF47A3}"/>
          </ac:picMkLst>
        </pc:picChg>
        <pc:picChg chg="add mod">
          <ac:chgData name="Zoe Birch" userId="8340acb7ab41c04d" providerId="LiveId" clId="{C350BABC-A559-4AAE-B65B-619F6560CEA2}" dt="2023-06-08T11:29:29.056" v="21"/>
          <ac:picMkLst>
            <pc:docMk/>
            <pc:sldMk cId="3729646594" sldId="285"/>
            <ac:picMk id="17" creationId="{C5F742E9-C13E-1ECD-E9EC-96A4EFEBBBE3}"/>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6.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0.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sv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3.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8.png"/><Relationship Id="rId4" Type="http://schemas.openxmlformats.org/officeDocument/2006/relationships/image" Target="../media/image7.sv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8.png"/><Relationship Id="rId4" Type="http://schemas.openxmlformats.org/officeDocument/2006/relationships/image" Target="../media/image7.sv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6.png"/><Relationship Id="rId7" Type="http://schemas.openxmlformats.org/officeDocument/2006/relationships/image" Target="../media/image36.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hyperlink" Target="https://www.youtube.com/watch?v=RZz5h4o2vVw" TargetMode="External"/><Relationship Id="rId5" Type="http://schemas.openxmlformats.org/officeDocument/2006/relationships/image" Target="../media/image8.png"/><Relationship Id="rId4" Type="http://schemas.openxmlformats.org/officeDocument/2006/relationships/image" Target="../media/image7.svg"/></Relationships>
</file>

<file path=ppt/slides/_rels/slide17.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8.png"/><Relationship Id="rId4" Type="http://schemas.openxmlformats.org/officeDocument/2006/relationships/image" Target="../media/image7.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8.png"/><Relationship Id="rId7" Type="http://schemas.openxmlformats.org/officeDocument/2006/relationships/image" Target="../media/image46.pn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hyperlink" Target="https://www.norc.org/research/library/new-analysis--employers-stand-to-save-an-average-of--8-500-for-s.html" TargetMode="Externa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sv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sv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sv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hyperlink" Target="http://www.12stepsappg.com" TargetMode="External"/><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hyperlink" Target="http://www.visiblerecovery.uk" TargetMode="External"/><Relationship Id="rId5" Type="http://schemas.openxmlformats.org/officeDocument/2006/relationships/image" Target="../media/image7.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sv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9598D"/>
        </a:solidFill>
        <a:effectLst/>
      </p:bgPr>
    </p:bg>
    <p:spTree>
      <p:nvGrpSpPr>
        <p:cNvPr id="1" name=""/>
        <p:cNvGrpSpPr/>
        <p:nvPr/>
      </p:nvGrpSpPr>
      <p:grpSpPr>
        <a:xfrm>
          <a:off x="0" y="0"/>
          <a:ext cx="0" cy="0"/>
          <a:chOff x="0" y="0"/>
          <a:chExt cx="0" cy="0"/>
        </a:xfrm>
      </p:grpSpPr>
      <p:grpSp>
        <p:nvGrpSpPr>
          <p:cNvPr id="2" name="Group 2"/>
          <p:cNvGrpSpPr/>
          <p:nvPr/>
        </p:nvGrpSpPr>
        <p:grpSpPr>
          <a:xfrm>
            <a:off x="7158324" y="0"/>
            <a:ext cx="11129676" cy="10287000"/>
            <a:chOff x="0" y="0"/>
            <a:chExt cx="14839567" cy="13716000"/>
          </a:xfrm>
        </p:grpSpPr>
        <p:pic>
          <p:nvPicPr>
            <p:cNvPr id="3" name="Picture 3"/>
            <p:cNvPicPr>
              <a:picLocks noChangeAspect="1"/>
            </p:cNvPicPr>
            <p:nvPr/>
          </p:nvPicPr>
          <p:blipFill>
            <a:blip r:embed="rId2" cstate="print">
              <a:alphaModFix amt="64000"/>
              <a:extLst>
                <a:ext uri="{28A0092B-C50C-407E-A947-70E740481C1C}">
                  <a14:useLocalDpi xmlns:a14="http://schemas.microsoft.com/office/drawing/2010/main"/>
                </a:ext>
              </a:extLst>
            </a:blip>
            <a:srcRect/>
            <a:stretch>
              <a:fillRect/>
            </a:stretch>
          </p:blipFill>
          <p:spPr>
            <a:xfrm>
              <a:off x="0" y="0"/>
              <a:ext cx="14839567" cy="13716000"/>
            </a:xfrm>
            <a:prstGeom prst="rect">
              <a:avLst/>
            </a:prstGeom>
          </p:spPr>
        </p:pic>
      </p:grpSp>
      <p:sp>
        <p:nvSpPr>
          <p:cNvPr id="4" name="AutoShape 4"/>
          <p:cNvSpPr/>
          <p:nvPr/>
        </p:nvSpPr>
        <p:spPr>
          <a:xfrm>
            <a:off x="-282420" y="8816074"/>
            <a:ext cx="18852841" cy="0"/>
          </a:xfrm>
          <a:prstGeom prst="line">
            <a:avLst/>
          </a:prstGeom>
          <a:ln w="28575" cap="rnd">
            <a:solidFill>
              <a:srgbClr val="FFFFFF"/>
            </a:solidFill>
            <a:prstDash val="solid"/>
            <a:headEnd type="none" w="sm" len="sm"/>
            <a:tailEnd type="none" w="sm" len="sm"/>
          </a:ln>
        </p:spPr>
      </p:sp>
      <p:pic>
        <p:nvPicPr>
          <p:cNvPr id="5" name="Picture 5"/>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5400000">
            <a:off x="16799708" y="1055075"/>
            <a:ext cx="844062" cy="211015"/>
          </a:xfrm>
          <a:prstGeom prst="rect">
            <a:avLst/>
          </a:prstGeom>
        </p:spPr>
      </p:pic>
      <p:sp>
        <p:nvSpPr>
          <p:cNvPr id="6" name="AutoShape 6"/>
          <p:cNvSpPr/>
          <p:nvPr/>
        </p:nvSpPr>
        <p:spPr>
          <a:xfrm rot="-5400000">
            <a:off x="16007685" y="3237459"/>
            <a:ext cx="2456682" cy="0"/>
          </a:xfrm>
          <a:prstGeom prst="line">
            <a:avLst/>
          </a:prstGeom>
          <a:ln w="28575" cap="rnd">
            <a:solidFill>
              <a:srgbClr val="FFFFFF"/>
            </a:solidFill>
            <a:prstDash val="solid"/>
            <a:headEnd type="none" w="sm" len="sm"/>
            <a:tailEnd type="none" w="sm" len="sm"/>
          </a:ln>
        </p:spPr>
      </p:sp>
      <p:sp>
        <p:nvSpPr>
          <p:cNvPr id="7" name="AutoShape 7"/>
          <p:cNvSpPr/>
          <p:nvPr/>
        </p:nvSpPr>
        <p:spPr>
          <a:xfrm>
            <a:off x="1154766" y="7742347"/>
            <a:ext cx="2261045" cy="0"/>
          </a:xfrm>
          <a:prstGeom prst="line">
            <a:avLst/>
          </a:prstGeom>
          <a:ln w="104775" cap="rnd">
            <a:solidFill>
              <a:srgbClr val="FFFFFF"/>
            </a:solidFill>
            <a:prstDash val="solid"/>
            <a:headEnd type="none" w="sm" len="sm"/>
            <a:tailEnd type="none" w="sm" len="sm"/>
          </a:ln>
        </p:spPr>
      </p:sp>
      <p:pic>
        <p:nvPicPr>
          <p:cNvPr id="8" name="Picture 8"/>
          <p:cNvPicPr>
            <a:picLocks noChangeAspect="1"/>
          </p:cNvPicPr>
          <p:nvPr/>
        </p:nvPicPr>
        <p:blipFill>
          <a:blip r:embed="rId5"/>
          <a:srcRect/>
          <a:stretch>
            <a:fillRect/>
          </a:stretch>
        </p:blipFill>
        <p:spPr>
          <a:xfrm>
            <a:off x="0" y="7194884"/>
            <a:ext cx="5750608" cy="5750608"/>
          </a:xfrm>
          <a:prstGeom prst="rect">
            <a:avLst/>
          </a:prstGeom>
        </p:spPr>
      </p:pic>
      <p:sp>
        <p:nvSpPr>
          <p:cNvPr id="9" name="TextBox 9"/>
          <p:cNvSpPr txBox="1"/>
          <p:nvPr/>
        </p:nvSpPr>
        <p:spPr>
          <a:xfrm>
            <a:off x="1188384" y="1314450"/>
            <a:ext cx="10039067" cy="6196633"/>
          </a:xfrm>
          <a:prstGeom prst="rect">
            <a:avLst/>
          </a:prstGeom>
        </p:spPr>
        <p:txBody>
          <a:bodyPr wrap="square" lIns="0" tIns="0" rIns="0" bIns="0" rtlCol="0" anchor="t">
            <a:spAutoFit/>
          </a:bodyPr>
          <a:lstStyle/>
          <a:p>
            <a:pPr>
              <a:lnSpc>
                <a:spcPts val="9637"/>
              </a:lnSpc>
            </a:pPr>
            <a:r>
              <a:rPr lang="en-US" sz="10450">
                <a:solidFill>
                  <a:srgbClr val="FFFFFF"/>
                </a:solidFill>
                <a:latin typeface="Montserrat Extra-Bold"/>
              </a:rPr>
              <a:t>Recovery and Employment:</a:t>
            </a:r>
            <a:endParaRPr lang="en-US" sz="10450"/>
          </a:p>
          <a:p>
            <a:pPr>
              <a:lnSpc>
                <a:spcPts val="9637"/>
              </a:lnSpc>
            </a:pPr>
            <a:endParaRPr lang="en-US" sz="10450">
              <a:solidFill>
                <a:srgbClr val="FFFFFF"/>
              </a:solidFill>
              <a:latin typeface="Montserrat Extra-Bold"/>
            </a:endParaRPr>
          </a:p>
          <a:p>
            <a:pPr>
              <a:lnSpc>
                <a:spcPts val="9637"/>
              </a:lnSpc>
            </a:pPr>
            <a:r>
              <a:rPr lang="en-US" sz="10450">
                <a:solidFill>
                  <a:srgbClr val="FFFFFF"/>
                </a:solidFill>
                <a:latin typeface="Montserrat Extra-Bold"/>
              </a:rPr>
              <a:t>"From Cost to Contribution"</a:t>
            </a:r>
            <a:endParaRPr lang="en-US" sz="10450">
              <a:cs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5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rot="-5400000">
            <a:off x="215412" y="1249973"/>
            <a:ext cx="844062" cy="211015"/>
          </a:xfrm>
          <a:prstGeom prst="rect">
            <a:avLst/>
          </a:prstGeom>
        </p:spPr>
      </p:pic>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4" name="Picture 4"/>
          <p:cNvPicPr>
            <a:picLocks noChangeAspect="1"/>
          </p:cNvPicPr>
          <p:nvPr/>
        </p:nvPicPr>
        <p:blipFill>
          <a:blip r:embed="rId4"/>
          <a:srcRect/>
          <a:stretch>
            <a:fillRect/>
          </a:stretch>
        </p:blipFill>
        <p:spPr>
          <a:xfrm>
            <a:off x="0" y="6971950"/>
            <a:ext cx="5985224" cy="5985224"/>
          </a:xfrm>
          <a:prstGeom prst="rect">
            <a:avLst/>
          </a:prstGeom>
        </p:spPr>
      </p:pic>
      <p:pic>
        <p:nvPicPr>
          <p:cNvPr id="5" name="Picture 5"/>
          <p:cNvPicPr>
            <a:picLocks noChangeAspect="1"/>
          </p:cNvPicPr>
          <p:nvPr/>
        </p:nvPicPr>
        <p:blipFill>
          <a:blip r:embed="rId5"/>
          <a:srcRect/>
          <a:stretch>
            <a:fillRect/>
          </a:stretch>
        </p:blipFill>
        <p:spPr>
          <a:xfrm>
            <a:off x="11224847" y="7520673"/>
            <a:ext cx="4526975" cy="1737627"/>
          </a:xfrm>
          <a:prstGeom prst="rect">
            <a:avLst/>
          </a:prstGeom>
        </p:spPr>
      </p:pic>
      <p:pic>
        <p:nvPicPr>
          <p:cNvPr id="6" name="Picture 6"/>
          <p:cNvPicPr>
            <a:picLocks noChangeAspect="1"/>
          </p:cNvPicPr>
          <p:nvPr/>
        </p:nvPicPr>
        <p:blipFill>
          <a:blip r:embed="rId6"/>
          <a:srcRect/>
          <a:stretch>
            <a:fillRect/>
          </a:stretch>
        </p:blipFill>
        <p:spPr>
          <a:xfrm>
            <a:off x="15751822" y="7520673"/>
            <a:ext cx="1507478" cy="1737627"/>
          </a:xfrm>
          <a:prstGeom prst="rect">
            <a:avLst/>
          </a:prstGeom>
        </p:spPr>
      </p:pic>
      <p:sp>
        <p:nvSpPr>
          <p:cNvPr id="7" name="TextBox 7"/>
          <p:cNvSpPr txBox="1"/>
          <p:nvPr/>
        </p:nvSpPr>
        <p:spPr>
          <a:xfrm>
            <a:off x="1364200" y="1076325"/>
            <a:ext cx="13761671" cy="3053275"/>
          </a:xfrm>
          <a:prstGeom prst="rect">
            <a:avLst/>
          </a:prstGeom>
        </p:spPr>
        <p:txBody>
          <a:bodyPr lIns="0" tIns="0" rIns="0" bIns="0" rtlCol="0" anchor="t">
            <a:spAutoFit/>
          </a:bodyPr>
          <a:lstStyle/>
          <a:p>
            <a:pPr>
              <a:lnSpc>
                <a:spcPts val="7910"/>
              </a:lnSpc>
            </a:pPr>
            <a:r>
              <a:rPr lang="en-US" sz="7910">
                <a:solidFill>
                  <a:srgbClr val="19598D"/>
                </a:solidFill>
                <a:latin typeface="Montserrat Extra-Bold"/>
              </a:rPr>
              <a:t>Beyond Alcohol &amp; Drugs: SEX/PORN ADDICTION </a:t>
            </a:r>
          </a:p>
          <a:p>
            <a:pPr>
              <a:lnSpc>
                <a:spcPts val="7910"/>
              </a:lnSpc>
              <a:spcBef>
                <a:spcPct val="0"/>
              </a:spcBef>
            </a:pPr>
            <a:endParaRPr lang="en-US" sz="7910">
              <a:solidFill>
                <a:srgbClr val="19598D"/>
              </a:solidFill>
              <a:latin typeface="Montserrat Extra-Bold"/>
            </a:endParaRPr>
          </a:p>
        </p:txBody>
      </p:sp>
      <p:sp>
        <p:nvSpPr>
          <p:cNvPr id="8" name="TextBox 8"/>
          <p:cNvSpPr txBox="1"/>
          <p:nvPr/>
        </p:nvSpPr>
        <p:spPr>
          <a:xfrm>
            <a:off x="1232952" y="4170189"/>
            <a:ext cx="9897269" cy="516616"/>
          </a:xfrm>
          <a:prstGeom prst="rect">
            <a:avLst/>
          </a:prstGeom>
        </p:spPr>
        <p:txBody>
          <a:bodyPr wrap="square" lIns="0" tIns="0" rIns="0" bIns="0" rtlCol="0" anchor="t">
            <a:spAutoFit/>
          </a:bodyPr>
          <a:lstStyle/>
          <a:p>
            <a:pPr marL="431165" lvl="1" algn="ctr">
              <a:lnSpc>
                <a:spcPts val="3999"/>
              </a:lnSpc>
            </a:pPr>
            <a:r>
              <a:rPr lang="en-US" sz="3950" dirty="0">
                <a:solidFill>
                  <a:srgbClr val="000000"/>
                </a:solidFill>
                <a:latin typeface="Montserrat Bold"/>
              </a:rPr>
              <a:t>Loss of employment … in this house</a:t>
            </a:r>
            <a:endParaRPr lang="en-US" sz="3950" dirty="0">
              <a:cs typeface="Calibri"/>
            </a:endParaRPr>
          </a:p>
        </p:txBody>
      </p:sp>
      <p:sp>
        <p:nvSpPr>
          <p:cNvPr id="10" name="TextBox 10"/>
          <p:cNvSpPr txBox="1"/>
          <p:nvPr/>
        </p:nvSpPr>
        <p:spPr>
          <a:xfrm>
            <a:off x="1426598" y="5656842"/>
            <a:ext cx="11169222" cy="2051844"/>
          </a:xfrm>
          <a:prstGeom prst="rect">
            <a:avLst/>
          </a:prstGeom>
        </p:spPr>
        <p:txBody>
          <a:bodyPr wrap="square" lIns="0" tIns="0" rIns="0" bIns="0" rtlCol="0" anchor="t">
            <a:spAutoFit/>
          </a:bodyPr>
          <a:lstStyle/>
          <a:p>
            <a:pPr marL="431165" lvl="1">
              <a:lnSpc>
                <a:spcPts val="3999"/>
              </a:lnSpc>
            </a:pPr>
            <a:r>
              <a:rPr lang="en-US" sz="3950" dirty="0">
                <a:solidFill>
                  <a:srgbClr val="000000"/>
                </a:solidFill>
                <a:latin typeface="Montserrat Bold"/>
              </a:rPr>
              <a:t>Lord Brooke and other peers discussing porn and sex addiction as part of the On-Line safety bill</a:t>
            </a:r>
            <a:endParaRPr lang="en-US" sz="3950" dirty="0">
              <a:latin typeface="Montserrat Bold"/>
            </a:endParaRPr>
          </a:p>
          <a:p>
            <a:pPr>
              <a:lnSpc>
                <a:spcPts val="3999"/>
              </a:lnSpc>
            </a:pPr>
            <a:endParaRPr lang="en-US" sz="3999" dirty="0">
              <a:solidFill>
                <a:srgbClr val="000000"/>
              </a:solidFill>
              <a:latin typeface="Montserrat Bold"/>
            </a:endParaRPr>
          </a:p>
        </p:txBody>
      </p:sp>
      <p:sp>
        <p:nvSpPr>
          <p:cNvPr id="13" name="AutoShape 5">
            <a:extLst>
              <a:ext uri="{FF2B5EF4-FFF2-40B4-BE49-F238E27FC236}">
                <a16:creationId xmlns:a16="http://schemas.microsoft.com/office/drawing/2014/main" id="{F1C812F3-5209-3197-0DD7-4E405AF801E7}"/>
              </a:ext>
            </a:extLst>
          </p:cNvPr>
          <p:cNvSpPr/>
          <p:nvPr/>
        </p:nvSpPr>
        <p:spPr>
          <a:xfrm>
            <a:off x="12902201" y="3086100"/>
            <a:ext cx="4357100" cy="4343400"/>
          </a:xfrm>
          <a:prstGeom prst="rect">
            <a:avLst/>
          </a:prstGeom>
          <a:solidFill>
            <a:srgbClr val="000000">
              <a:alpha val="33725"/>
            </a:srgbClr>
          </a:solidFill>
        </p:spPr>
      </p:sp>
      <p:pic>
        <p:nvPicPr>
          <p:cNvPr id="14" name="Picture 13" descr="A screenshot of a cell phone&#10;&#10;Description automatically generated with medium confidence">
            <a:extLst>
              <a:ext uri="{FF2B5EF4-FFF2-40B4-BE49-F238E27FC236}">
                <a16:creationId xmlns:a16="http://schemas.microsoft.com/office/drawing/2014/main" id="{33DF0EE0-6A6F-6839-54B0-42DCBD82F29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2697947" y="2965469"/>
            <a:ext cx="4357101" cy="423543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5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rot="-5400000">
            <a:off x="215412" y="1249973"/>
            <a:ext cx="844062" cy="211015"/>
          </a:xfrm>
          <a:prstGeom prst="rect">
            <a:avLst/>
          </a:prstGeom>
        </p:spPr>
      </p:pic>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4" name="Picture 4"/>
          <p:cNvPicPr>
            <a:picLocks noChangeAspect="1"/>
          </p:cNvPicPr>
          <p:nvPr/>
        </p:nvPicPr>
        <p:blipFill>
          <a:blip r:embed="rId4"/>
          <a:srcRect/>
          <a:stretch>
            <a:fillRect/>
          </a:stretch>
        </p:blipFill>
        <p:spPr>
          <a:xfrm>
            <a:off x="0" y="6971950"/>
            <a:ext cx="5985224" cy="5985224"/>
          </a:xfrm>
          <a:prstGeom prst="rect">
            <a:avLst/>
          </a:prstGeom>
        </p:spPr>
      </p:pic>
      <p:pic>
        <p:nvPicPr>
          <p:cNvPr id="5" name="Picture 5"/>
          <p:cNvPicPr>
            <a:picLocks noChangeAspect="1"/>
          </p:cNvPicPr>
          <p:nvPr/>
        </p:nvPicPr>
        <p:blipFill>
          <a:blip r:embed="rId5"/>
          <a:srcRect/>
          <a:stretch>
            <a:fillRect/>
          </a:stretch>
        </p:blipFill>
        <p:spPr>
          <a:xfrm>
            <a:off x="11224847" y="7520673"/>
            <a:ext cx="4526975" cy="1737627"/>
          </a:xfrm>
          <a:prstGeom prst="rect">
            <a:avLst/>
          </a:prstGeom>
        </p:spPr>
      </p:pic>
      <p:pic>
        <p:nvPicPr>
          <p:cNvPr id="6" name="Picture 6"/>
          <p:cNvPicPr>
            <a:picLocks noChangeAspect="1"/>
          </p:cNvPicPr>
          <p:nvPr/>
        </p:nvPicPr>
        <p:blipFill>
          <a:blip r:embed="rId6"/>
          <a:srcRect/>
          <a:stretch>
            <a:fillRect/>
          </a:stretch>
        </p:blipFill>
        <p:spPr>
          <a:xfrm>
            <a:off x="11224847" y="7451393"/>
            <a:ext cx="4759369" cy="1806907"/>
          </a:xfrm>
          <a:prstGeom prst="rect">
            <a:avLst/>
          </a:prstGeom>
        </p:spPr>
      </p:pic>
      <p:sp>
        <p:nvSpPr>
          <p:cNvPr id="7" name="TextBox 7"/>
          <p:cNvSpPr txBox="1"/>
          <p:nvPr/>
        </p:nvSpPr>
        <p:spPr>
          <a:xfrm>
            <a:off x="1364200" y="1076325"/>
            <a:ext cx="13761671" cy="3053275"/>
          </a:xfrm>
          <a:prstGeom prst="rect">
            <a:avLst/>
          </a:prstGeom>
        </p:spPr>
        <p:txBody>
          <a:bodyPr lIns="0" tIns="0" rIns="0" bIns="0" rtlCol="0" anchor="t">
            <a:spAutoFit/>
          </a:bodyPr>
          <a:lstStyle/>
          <a:p>
            <a:pPr>
              <a:lnSpc>
                <a:spcPts val="7910"/>
              </a:lnSpc>
            </a:pPr>
            <a:r>
              <a:rPr lang="en-US" sz="7910" dirty="0">
                <a:solidFill>
                  <a:srgbClr val="19598D"/>
                </a:solidFill>
                <a:latin typeface="Montserrat Extra-Bold"/>
              </a:rPr>
              <a:t>Beyond Alcohol &amp; Drugs: FOOD ADDICTION</a:t>
            </a:r>
          </a:p>
          <a:p>
            <a:pPr>
              <a:lnSpc>
                <a:spcPts val="7910"/>
              </a:lnSpc>
              <a:spcBef>
                <a:spcPct val="0"/>
              </a:spcBef>
            </a:pPr>
            <a:endParaRPr lang="en-US" sz="7910" dirty="0">
              <a:solidFill>
                <a:srgbClr val="19598D"/>
              </a:solidFill>
              <a:latin typeface="Montserrat Extra-Bold"/>
            </a:endParaRPr>
          </a:p>
        </p:txBody>
      </p:sp>
      <p:sp>
        <p:nvSpPr>
          <p:cNvPr id="9" name="TextBox 9"/>
          <p:cNvSpPr txBox="1"/>
          <p:nvPr/>
        </p:nvSpPr>
        <p:spPr>
          <a:xfrm>
            <a:off x="1196450" y="4029773"/>
            <a:ext cx="15895100" cy="4103688"/>
          </a:xfrm>
          <a:prstGeom prst="rect">
            <a:avLst/>
          </a:prstGeom>
        </p:spPr>
        <p:txBody>
          <a:bodyPr lIns="0" tIns="0" rIns="0" bIns="0" rtlCol="0" anchor="t">
            <a:spAutoFit/>
          </a:bodyPr>
          <a:lstStyle/>
          <a:p>
            <a:pPr marL="862965" lvl="1" indent="-431800">
              <a:lnSpc>
                <a:spcPts val="3999"/>
              </a:lnSpc>
              <a:buFont typeface="Arial"/>
              <a:buChar char="•"/>
            </a:pPr>
            <a:r>
              <a:rPr lang="en-US" sz="3950" dirty="0">
                <a:solidFill>
                  <a:srgbClr val="000000"/>
                </a:solidFill>
                <a:latin typeface="Montserrat Bold"/>
              </a:rPr>
              <a:t>Obesity is implicated in multiple health conditions e.g.</a:t>
            </a:r>
            <a:br>
              <a:rPr lang="en-US" sz="3950" dirty="0">
                <a:solidFill>
                  <a:srgbClr val="000000"/>
                </a:solidFill>
                <a:latin typeface="Montserrat Bold"/>
              </a:rPr>
            </a:br>
            <a:endParaRPr lang="en-US" sz="3950" dirty="0">
              <a:solidFill>
                <a:srgbClr val="000000"/>
              </a:solidFill>
              <a:latin typeface="Montserrat Bold"/>
            </a:endParaRPr>
          </a:p>
          <a:p>
            <a:pPr marL="1459865" lvl="2" indent="-571500">
              <a:lnSpc>
                <a:spcPts val="3999"/>
              </a:lnSpc>
              <a:buFont typeface="Calibri"/>
              <a:buChar char="-"/>
            </a:pPr>
            <a:r>
              <a:rPr lang="en-US" sz="3950" dirty="0">
                <a:solidFill>
                  <a:srgbClr val="000000"/>
                </a:solidFill>
                <a:latin typeface="Montserrat Bold"/>
              </a:rPr>
              <a:t>Diabetes</a:t>
            </a:r>
          </a:p>
          <a:p>
            <a:pPr marL="1459865" lvl="2" indent="-571500">
              <a:lnSpc>
                <a:spcPts val="3999"/>
              </a:lnSpc>
              <a:buFont typeface="Calibri"/>
              <a:buChar char="-"/>
            </a:pPr>
            <a:r>
              <a:rPr lang="en-US" sz="3950" dirty="0">
                <a:solidFill>
                  <a:srgbClr val="000000"/>
                </a:solidFill>
                <a:latin typeface="Montserrat Bold"/>
              </a:rPr>
              <a:t>Heart disease</a:t>
            </a:r>
          </a:p>
          <a:p>
            <a:pPr marL="1459865" lvl="2" indent="-571500">
              <a:lnSpc>
                <a:spcPts val="3999"/>
              </a:lnSpc>
              <a:buFont typeface="Calibri"/>
              <a:buChar char="-"/>
            </a:pPr>
            <a:r>
              <a:rPr lang="en-US" sz="3950" dirty="0">
                <a:solidFill>
                  <a:srgbClr val="000000"/>
                </a:solidFill>
                <a:latin typeface="Montserrat Bold"/>
              </a:rPr>
              <a:t>Stroke</a:t>
            </a:r>
          </a:p>
          <a:p>
            <a:pPr marL="1459865" lvl="2" indent="-571500">
              <a:lnSpc>
                <a:spcPts val="3999"/>
              </a:lnSpc>
              <a:buFont typeface="Calibri"/>
              <a:buChar char="-"/>
            </a:pPr>
            <a:r>
              <a:rPr lang="en-US" sz="3950" dirty="0">
                <a:solidFill>
                  <a:srgbClr val="000000"/>
                </a:solidFill>
                <a:latin typeface="Montserrat Bold"/>
              </a:rPr>
              <a:t>Many cancers</a:t>
            </a:r>
          </a:p>
          <a:p>
            <a:pPr marL="1459865" lvl="2" indent="-571500">
              <a:lnSpc>
                <a:spcPts val="3999"/>
              </a:lnSpc>
              <a:buFont typeface="Calibri"/>
              <a:buChar char="-"/>
            </a:pPr>
            <a:r>
              <a:rPr lang="en-US" sz="3950" dirty="0">
                <a:solidFill>
                  <a:srgbClr val="000000"/>
                </a:solidFill>
                <a:latin typeface="Montserrat Bold"/>
              </a:rPr>
              <a:t>Clinical depression &amp; anxiety</a:t>
            </a:r>
          </a:p>
          <a:p>
            <a:pPr>
              <a:lnSpc>
                <a:spcPts val="3999"/>
              </a:lnSpc>
            </a:pPr>
            <a:endParaRPr lang="en-US" sz="3999" dirty="0">
              <a:solidFill>
                <a:srgbClr val="000000"/>
              </a:solidFill>
              <a:latin typeface="Montserrat Bo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5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rot="-5400000">
            <a:off x="215412" y="1249973"/>
            <a:ext cx="844062" cy="211015"/>
          </a:xfrm>
          <a:prstGeom prst="rect">
            <a:avLst/>
          </a:prstGeom>
        </p:spPr>
      </p:pic>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4" name="Picture 4"/>
          <p:cNvPicPr>
            <a:picLocks noChangeAspect="1"/>
          </p:cNvPicPr>
          <p:nvPr/>
        </p:nvPicPr>
        <p:blipFill>
          <a:blip r:embed="rId4"/>
          <a:srcRect/>
          <a:stretch>
            <a:fillRect/>
          </a:stretch>
        </p:blipFill>
        <p:spPr>
          <a:xfrm>
            <a:off x="0" y="6971950"/>
            <a:ext cx="5985224" cy="5985224"/>
          </a:xfrm>
          <a:prstGeom prst="rect">
            <a:avLst/>
          </a:prstGeom>
        </p:spPr>
      </p:pic>
      <p:sp>
        <p:nvSpPr>
          <p:cNvPr id="7" name="TextBox 7"/>
          <p:cNvSpPr txBox="1"/>
          <p:nvPr/>
        </p:nvSpPr>
        <p:spPr>
          <a:xfrm>
            <a:off x="1364200" y="1076325"/>
            <a:ext cx="13761671" cy="3053275"/>
          </a:xfrm>
          <a:prstGeom prst="rect">
            <a:avLst/>
          </a:prstGeom>
        </p:spPr>
        <p:txBody>
          <a:bodyPr lIns="0" tIns="0" rIns="0" bIns="0" rtlCol="0" anchor="t">
            <a:spAutoFit/>
          </a:bodyPr>
          <a:lstStyle/>
          <a:p>
            <a:pPr>
              <a:lnSpc>
                <a:spcPts val="7910"/>
              </a:lnSpc>
            </a:pPr>
            <a:r>
              <a:rPr lang="en-US" sz="7910" dirty="0">
                <a:solidFill>
                  <a:srgbClr val="19598D"/>
                </a:solidFill>
                <a:latin typeface="Montserrat Extra-Bold"/>
              </a:rPr>
              <a:t>Beyond Alcohol &amp; Drugs: GAMBLING ADDICTION</a:t>
            </a:r>
          </a:p>
          <a:p>
            <a:pPr>
              <a:lnSpc>
                <a:spcPts val="7910"/>
              </a:lnSpc>
              <a:spcBef>
                <a:spcPct val="0"/>
              </a:spcBef>
            </a:pPr>
            <a:endParaRPr lang="en-US" sz="7910" dirty="0">
              <a:solidFill>
                <a:srgbClr val="19598D"/>
              </a:solidFill>
              <a:latin typeface="Montserrat Extra-Bold"/>
            </a:endParaRPr>
          </a:p>
        </p:txBody>
      </p:sp>
      <p:sp>
        <p:nvSpPr>
          <p:cNvPr id="9" name="TextBox 9"/>
          <p:cNvSpPr txBox="1"/>
          <p:nvPr/>
        </p:nvSpPr>
        <p:spPr>
          <a:xfrm>
            <a:off x="9659484" y="3530062"/>
            <a:ext cx="8790583" cy="5375831"/>
          </a:xfrm>
          <a:prstGeom prst="rect">
            <a:avLst/>
          </a:prstGeom>
        </p:spPr>
        <p:txBody>
          <a:bodyPr wrap="square" lIns="0" tIns="0" rIns="0" bIns="0" rtlCol="0" anchor="t">
            <a:spAutoFit/>
          </a:bodyPr>
          <a:lstStyle/>
          <a:p>
            <a:pPr algn="l">
              <a:buFont typeface="Arial" panose="020B0604020202020204" pitchFamily="34" charset="0"/>
              <a:buChar char="•"/>
            </a:pPr>
            <a:r>
              <a:rPr lang="en-GB" sz="3950" dirty="0">
                <a:solidFill>
                  <a:srgbClr val="000000"/>
                </a:solidFill>
                <a:latin typeface="Montserrat Bold"/>
              </a:rPr>
              <a:t>300,000 “problem gamblers” </a:t>
            </a:r>
          </a:p>
          <a:p>
            <a:pPr algn="l">
              <a:buFont typeface="Arial" panose="020B0604020202020204" pitchFamily="34" charset="0"/>
              <a:buChar char="•"/>
            </a:pPr>
            <a:r>
              <a:rPr lang="en-GB" sz="3950" dirty="0">
                <a:solidFill>
                  <a:srgbClr val="000000"/>
                </a:solidFill>
                <a:latin typeface="Montserrat Bold"/>
              </a:rPr>
              <a:t>a further 1.8 million “at risk”</a:t>
            </a:r>
          </a:p>
          <a:p>
            <a:pPr algn="l"/>
            <a:endParaRPr lang="en-GB" sz="3950" dirty="0">
              <a:solidFill>
                <a:srgbClr val="000000"/>
              </a:solidFill>
              <a:latin typeface="Montserrat Bold"/>
            </a:endParaRPr>
          </a:p>
          <a:p>
            <a:pPr algn="l">
              <a:buFont typeface="Arial" panose="020B0604020202020204" pitchFamily="34" charset="0"/>
              <a:buChar char="•"/>
            </a:pPr>
            <a:r>
              <a:rPr lang="en-GB" sz="3950" dirty="0">
                <a:solidFill>
                  <a:srgbClr val="000000"/>
                </a:solidFill>
                <a:latin typeface="Montserrat Bold"/>
              </a:rPr>
              <a:t>Work impacts:</a:t>
            </a:r>
          </a:p>
          <a:p>
            <a:pPr marL="742950" lvl="1" indent="-285750" algn="l">
              <a:buFont typeface="Courier New" panose="02070309020205020404" pitchFamily="49" charset="0"/>
              <a:buChar char="o"/>
            </a:pPr>
            <a:r>
              <a:rPr lang="en-GB" sz="3950" dirty="0">
                <a:solidFill>
                  <a:srgbClr val="000000"/>
                </a:solidFill>
                <a:latin typeface="Montserrat Bold"/>
              </a:rPr>
              <a:t>Reduced productivity</a:t>
            </a:r>
          </a:p>
          <a:p>
            <a:pPr marL="742950" lvl="1" indent="-285750" algn="l">
              <a:buFont typeface="Courier New" panose="02070309020205020404" pitchFamily="49" charset="0"/>
              <a:buChar char="o"/>
            </a:pPr>
            <a:r>
              <a:rPr lang="en-GB" sz="3950" dirty="0">
                <a:solidFill>
                  <a:srgbClr val="000000"/>
                </a:solidFill>
                <a:latin typeface="Montserrat Bold"/>
              </a:rPr>
              <a:t>Increased absence</a:t>
            </a:r>
          </a:p>
          <a:p>
            <a:pPr marL="742950" lvl="1" indent="-285750" algn="l">
              <a:buFont typeface="Courier New" panose="02070309020205020404" pitchFamily="49" charset="0"/>
              <a:buChar char="o"/>
            </a:pPr>
            <a:r>
              <a:rPr lang="en-GB" sz="3950" dirty="0">
                <a:solidFill>
                  <a:srgbClr val="000000"/>
                </a:solidFill>
                <a:latin typeface="Montserrat Bold"/>
              </a:rPr>
              <a:t>Low morale</a:t>
            </a:r>
          </a:p>
          <a:p>
            <a:pPr algn="l">
              <a:buFont typeface="Arial" panose="020B0604020202020204" pitchFamily="34" charset="0"/>
              <a:buChar char="•"/>
            </a:pPr>
            <a:endParaRPr lang="en-GB" sz="3950" dirty="0">
              <a:solidFill>
                <a:srgbClr val="000000"/>
              </a:solidFill>
              <a:latin typeface="Montserrat Bold"/>
            </a:endParaRPr>
          </a:p>
          <a:p>
            <a:pPr>
              <a:lnSpc>
                <a:spcPts val="3999"/>
              </a:lnSpc>
            </a:pPr>
            <a:endParaRPr lang="en-US" sz="3999" dirty="0">
              <a:solidFill>
                <a:srgbClr val="000000"/>
              </a:solidFill>
              <a:latin typeface="Montserrat Bold"/>
            </a:endParaRPr>
          </a:p>
        </p:txBody>
      </p:sp>
      <p:pic>
        <p:nvPicPr>
          <p:cNvPr id="11" name="Picture 10" descr="A picture containing text, businesscard, screenshot, font&#10;&#10;Description automatically generated">
            <a:extLst>
              <a:ext uri="{FF2B5EF4-FFF2-40B4-BE49-F238E27FC236}">
                <a16:creationId xmlns:a16="http://schemas.microsoft.com/office/drawing/2014/main" id="{CD009B58-F209-339B-DE4A-EE322CCC9C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5835" y="3315050"/>
            <a:ext cx="7772400" cy="4952504"/>
          </a:xfrm>
          <a:prstGeom prst="rect">
            <a:avLst/>
          </a:prstGeom>
        </p:spPr>
      </p:pic>
      <p:pic>
        <p:nvPicPr>
          <p:cNvPr id="12" name="Picture 2">
            <a:extLst>
              <a:ext uri="{FF2B5EF4-FFF2-40B4-BE49-F238E27FC236}">
                <a16:creationId xmlns:a16="http://schemas.microsoft.com/office/drawing/2014/main" id="{3E1B4E3C-841F-DF80-CFD8-A4407D95656F}"/>
              </a:ext>
            </a:extLst>
          </p:cNvPr>
          <p:cNvPicPr>
            <a:picLocks noChangeAspect="1"/>
          </p:cNvPicPr>
          <p:nvPr/>
        </p:nvPicPr>
        <p:blipFill rotWithShape="1">
          <a:blip r:embed="rId6"/>
          <a:srcRect l="49646" t="793" r="24918" b="48794"/>
          <a:stretch/>
        </p:blipFill>
        <p:spPr>
          <a:xfrm>
            <a:off x="14278145" y="8267554"/>
            <a:ext cx="1695451" cy="1866900"/>
          </a:xfrm>
          <a:prstGeom prst="rect">
            <a:avLst/>
          </a:prstGeom>
        </p:spPr>
      </p:pic>
      <p:pic>
        <p:nvPicPr>
          <p:cNvPr id="13" name="Picture 3">
            <a:extLst>
              <a:ext uri="{FF2B5EF4-FFF2-40B4-BE49-F238E27FC236}">
                <a16:creationId xmlns:a16="http://schemas.microsoft.com/office/drawing/2014/main" id="{86052EC9-3063-D236-A5EF-28947B76D9B8}"/>
              </a:ext>
            </a:extLst>
          </p:cNvPr>
          <p:cNvPicPr>
            <a:picLocks noChangeAspect="1"/>
          </p:cNvPicPr>
          <p:nvPr/>
        </p:nvPicPr>
        <p:blipFill rotWithShape="1">
          <a:blip r:embed="rId7"/>
          <a:srcRect l="74611" b="49563"/>
          <a:stretch/>
        </p:blipFill>
        <p:spPr>
          <a:xfrm>
            <a:off x="16032899" y="8214797"/>
            <a:ext cx="1695451" cy="1866900"/>
          </a:xfrm>
          <a:prstGeom prst="rect">
            <a:avLst/>
          </a:prstGeom>
        </p:spPr>
      </p:pic>
    </p:spTree>
    <p:extLst>
      <p:ext uri="{BB962C8B-B14F-4D97-AF65-F5344CB8AC3E}">
        <p14:creationId xmlns:p14="http://schemas.microsoft.com/office/powerpoint/2010/main" val="1154116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8315399"/>
            <a:ext cx="7824587" cy="1971602"/>
          </a:xfrm>
          <a:prstGeom prst="rect">
            <a:avLst/>
          </a:prstGeom>
          <a:solidFill>
            <a:srgbClr val="19598D"/>
          </a:solidFill>
        </p:spPr>
        <p:txBody>
          <a:bodyPr/>
          <a:lstStyle/>
          <a:p>
            <a:endParaRPr lang="en-GB"/>
          </a:p>
        </p:txBody>
      </p:sp>
      <p:grpSp>
        <p:nvGrpSpPr>
          <p:cNvPr id="3" name="Group 3"/>
          <p:cNvGrpSpPr/>
          <p:nvPr/>
        </p:nvGrpSpPr>
        <p:grpSpPr>
          <a:xfrm>
            <a:off x="544429" y="836981"/>
            <a:ext cx="5095289" cy="8340665"/>
            <a:chOff x="0" y="0"/>
            <a:chExt cx="6793718" cy="11120887"/>
          </a:xfrm>
        </p:grpSpPr>
        <p:pic>
          <p:nvPicPr>
            <p:cNvPr id="4" name="Picture 4"/>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0"/>
              <a:ext cx="6793718" cy="11120887"/>
            </a:xfrm>
            <a:prstGeom prst="rect">
              <a:avLst/>
            </a:prstGeom>
          </p:spPr>
        </p:pic>
      </p:grpSp>
      <p:pic>
        <p:nvPicPr>
          <p:cNvPr id="5" name="Picture 5"/>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5400000">
            <a:off x="16731762" y="1410919"/>
            <a:ext cx="844062" cy="211015"/>
          </a:xfrm>
          <a:prstGeom prst="rect">
            <a:avLst/>
          </a:prstGeom>
        </p:spPr>
      </p:pic>
      <p:sp>
        <p:nvSpPr>
          <p:cNvPr id="6" name="AutoShape 6"/>
          <p:cNvSpPr/>
          <p:nvPr/>
        </p:nvSpPr>
        <p:spPr>
          <a:xfrm rot="-5400000">
            <a:off x="15939739" y="3593303"/>
            <a:ext cx="2456682" cy="0"/>
          </a:xfrm>
          <a:prstGeom prst="line">
            <a:avLst/>
          </a:prstGeom>
          <a:ln w="28575" cap="rnd">
            <a:solidFill>
              <a:srgbClr val="D9D9D9"/>
            </a:solidFill>
            <a:prstDash val="solid"/>
            <a:headEnd type="none" w="sm" len="sm"/>
            <a:tailEnd type="none" w="sm" len="sm"/>
          </a:ln>
        </p:spPr>
      </p:sp>
      <p:sp>
        <p:nvSpPr>
          <p:cNvPr id="7" name="TextBox 7"/>
          <p:cNvSpPr txBox="1"/>
          <p:nvPr/>
        </p:nvSpPr>
        <p:spPr>
          <a:xfrm>
            <a:off x="6071185" y="708143"/>
            <a:ext cx="14227295" cy="2738323"/>
          </a:xfrm>
          <a:prstGeom prst="rect">
            <a:avLst/>
          </a:prstGeom>
        </p:spPr>
        <p:txBody>
          <a:bodyPr lIns="0" tIns="0" rIns="0" bIns="0" rtlCol="0" anchor="t">
            <a:spAutoFit/>
          </a:bodyPr>
          <a:lstStyle/>
          <a:p>
            <a:pPr>
              <a:lnSpc>
                <a:spcPts val="6558"/>
              </a:lnSpc>
            </a:pPr>
            <a:r>
              <a:rPr lang="en-US" sz="6558">
                <a:solidFill>
                  <a:srgbClr val="19598D"/>
                </a:solidFill>
                <a:latin typeface="Montserrat Extra-Bold"/>
              </a:rPr>
              <a:t>To contribution: </a:t>
            </a:r>
          </a:p>
          <a:p>
            <a:pPr>
              <a:lnSpc>
                <a:spcPts val="6558"/>
              </a:lnSpc>
            </a:pPr>
            <a:r>
              <a:rPr lang="en-US" sz="6558">
                <a:solidFill>
                  <a:srgbClr val="19598D"/>
                </a:solidFill>
                <a:latin typeface="Montserrat Extra-Bold"/>
              </a:rPr>
              <a:t>A solution for employers</a:t>
            </a:r>
          </a:p>
          <a:p>
            <a:pPr>
              <a:lnSpc>
                <a:spcPts val="8057"/>
              </a:lnSpc>
              <a:spcBef>
                <a:spcPct val="0"/>
              </a:spcBef>
            </a:pPr>
            <a:endParaRPr lang="en-US" sz="6558">
              <a:solidFill>
                <a:srgbClr val="19598D"/>
              </a:solidFill>
              <a:latin typeface="Montserrat Extra-Bold"/>
            </a:endParaRPr>
          </a:p>
        </p:txBody>
      </p:sp>
      <p:sp>
        <p:nvSpPr>
          <p:cNvPr id="8" name="TextBox 8"/>
          <p:cNvSpPr txBox="1"/>
          <p:nvPr/>
        </p:nvSpPr>
        <p:spPr>
          <a:xfrm>
            <a:off x="6071185" y="2677695"/>
            <a:ext cx="10977099" cy="6041390"/>
          </a:xfrm>
          <a:prstGeom prst="rect">
            <a:avLst/>
          </a:prstGeom>
        </p:spPr>
        <p:txBody>
          <a:bodyPr lIns="0" tIns="0" rIns="0" bIns="0" rtlCol="0" anchor="t">
            <a:spAutoFit/>
          </a:bodyPr>
          <a:lstStyle/>
          <a:p>
            <a:pPr algn="just">
              <a:lnSpc>
                <a:spcPts val="4619"/>
              </a:lnSpc>
            </a:pPr>
            <a:r>
              <a:rPr lang="en-US" sz="3299">
                <a:solidFill>
                  <a:srgbClr val="000000"/>
                </a:solidFill>
                <a:latin typeface="Montserrat Semi-Bold"/>
              </a:rPr>
              <a:t>“12 Step Recovery is </a:t>
            </a:r>
            <a:r>
              <a:rPr lang="en-US" sz="3299">
                <a:solidFill>
                  <a:srgbClr val="000000"/>
                </a:solidFill>
                <a:latin typeface="Montserrat Semi-Bold Bold"/>
              </a:rPr>
              <a:t>proven to work</a:t>
            </a:r>
            <a:r>
              <a:rPr lang="en-US" sz="3299">
                <a:solidFill>
                  <a:srgbClr val="000000"/>
                </a:solidFill>
                <a:latin typeface="Montserrat Semi-Bold"/>
              </a:rPr>
              <a:t>. It’s </a:t>
            </a:r>
            <a:r>
              <a:rPr lang="en-US" sz="3299">
                <a:solidFill>
                  <a:srgbClr val="000000"/>
                </a:solidFill>
                <a:latin typeface="Montserrat Semi-Bold Bold"/>
              </a:rPr>
              <a:t>free </a:t>
            </a:r>
            <a:r>
              <a:rPr lang="en-US" sz="3299">
                <a:solidFill>
                  <a:srgbClr val="000000"/>
                </a:solidFill>
                <a:latin typeface="Montserrat Semi-Bold"/>
              </a:rPr>
              <a:t>and is </a:t>
            </a:r>
            <a:r>
              <a:rPr lang="en-US" sz="3299">
                <a:solidFill>
                  <a:srgbClr val="000000"/>
                </a:solidFill>
                <a:latin typeface="Montserrat Semi-Bold Bold"/>
              </a:rPr>
              <a:t>widely available nationwide</a:t>
            </a:r>
            <a:r>
              <a:rPr lang="en-US" sz="3299">
                <a:solidFill>
                  <a:srgbClr val="000000"/>
                </a:solidFill>
                <a:latin typeface="Montserrat Semi-Bold"/>
              </a:rPr>
              <a:t>.</a:t>
            </a:r>
          </a:p>
          <a:p>
            <a:pPr algn="just">
              <a:lnSpc>
                <a:spcPts val="4619"/>
              </a:lnSpc>
            </a:pPr>
            <a:r>
              <a:rPr lang="en-US" sz="3299">
                <a:solidFill>
                  <a:srgbClr val="000000"/>
                </a:solidFill>
                <a:latin typeface="Montserrat Semi-Bold"/>
              </a:rPr>
              <a:t> </a:t>
            </a:r>
          </a:p>
          <a:p>
            <a:pPr algn="just">
              <a:lnSpc>
                <a:spcPts val="4619"/>
              </a:lnSpc>
            </a:pPr>
            <a:r>
              <a:rPr lang="en-US" sz="3299">
                <a:solidFill>
                  <a:srgbClr val="000000"/>
                </a:solidFill>
                <a:latin typeface="Montserrat Semi-Bold"/>
              </a:rPr>
              <a:t>Over 30 Anonymous fellowships hold over 7,000 meetings per week in the UK, allowing tens of thousands of people to recover from addictions and dependencies that blight their lives, and the lives of their families”</a:t>
            </a:r>
          </a:p>
          <a:p>
            <a:pPr algn="just">
              <a:lnSpc>
                <a:spcPts val="4199"/>
              </a:lnSpc>
            </a:pPr>
            <a:endParaRPr lang="en-US" sz="3299">
              <a:solidFill>
                <a:srgbClr val="000000"/>
              </a:solidFill>
              <a:latin typeface="Montserrat Semi-Bold"/>
            </a:endParaRPr>
          </a:p>
          <a:p>
            <a:pPr algn="ctr">
              <a:lnSpc>
                <a:spcPts val="3499"/>
              </a:lnSpc>
            </a:pPr>
            <a:r>
              <a:rPr lang="en-US" sz="2499">
                <a:solidFill>
                  <a:srgbClr val="000000"/>
                </a:solidFill>
                <a:latin typeface="Montserrat Semi-Bold"/>
              </a:rPr>
              <a:t>Dan Carden MP, Liverpool 2022</a:t>
            </a:r>
          </a:p>
          <a:p>
            <a:pPr algn="just">
              <a:lnSpc>
                <a:spcPts val="3499"/>
              </a:lnSpc>
            </a:pPr>
            <a:endParaRPr lang="en-US" sz="2499">
              <a:solidFill>
                <a:srgbClr val="000000"/>
              </a:solidFill>
              <a:latin typeface="Montserrat Semi-Bold"/>
            </a:endParaRPr>
          </a:p>
        </p:txBody>
      </p:sp>
      <p:pic>
        <p:nvPicPr>
          <p:cNvPr id="9" name="Picture 9"/>
          <p:cNvPicPr>
            <a:picLocks noChangeAspect="1"/>
          </p:cNvPicPr>
          <p:nvPr/>
        </p:nvPicPr>
        <p:blipFill>
          <a:blip r:embed="rId5"/>
          <a:srcRect/>
          <a:stretch>
            <a:fillRect/>
          </a:stretch>
        </p:blipFill>
        <p:spPr>
          <a:xfrm>
            <a:off x="12027323" y="6920516"/>
            <a:ext cx="5985224" cy="598522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70000"/>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pic>
        <p:nvPicPr>
          <p:cNvPr id="3" name="Picture 3"/>
          <p:cNvPicPr>
            <a:picLocks noChangeAspect="1"/>
          </p:cNvPicPr>
          <p:nvPr/>
        </p:nvPicPr>
        <p:blipFill>
          <a:blip r:embed="rId3">
            <a:alphaModFix amt="75000"/>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5400000">
            <a:off x="215412" y="1249973"/>
            <a:ext cx="844062" cy="211015"/>
          </a:xfrm>
          <a:prstGeom prst="rect">
            <a:avLst/>
          </a:prstGeom>
        </p:spPr>
      </p:pic>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5" name="Picture 5"/>
          <p:cNvPicPr>
            <a:picLocks noChangeAspect="1"/>
          </p:cNvPicPr>
          <p:nvPr/>
        </p:nvPicPr>
        <p:blipFill>
          <a:blip r:embed="rId5"/>
          <a:srcRect/>
          <a:stretch>
            <a:fillRect/>
          </a:stretch>
        </p:blipFill>
        <p:spPr>
          <a:xfrm>
            <a:off x="0" y="6971950"/>
            <a:ext cx="5985224" cy="5985224"/>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11948336" y="3887137"/>
            <a:ext cx="3856032" cy="4316277"/>
          </a:xfrm>
          <a:prstGeom prst="rect">
            <a:avLst/>
          </a:prstGeom>
        </p:spPr>
      </p:pic>
      <p:pic>
        <p:nvPicPr>
          <p:cNvPr id="7" name="Picture 7"/>
          <p:cNvPicPr>
            <a:picLocks noChangeAspect="1"/>
          </p:cNvPicPr>
          <p:nvPr/>
        </p:nvPicPr>
        <p:blipFill>
          <a:blip r:embed="rId7"/>
          <a:srcRect/>
          <a:stretch>
            <a:fillRect/>
          </a:stretch>
        </p:blipFill>
        <p:spPr>
          <a:xfrm>
            <a:off x="3350872" y="3887137"/>
            <a:ext cx="3757335" cy="4316277"/>
          </a:xfrm>
          <a:prstGeom prst="rect">
            <a:avLst/>
          </a:prstGeom>
        </p:spPr>
      </p:pic>
      <p:sp>
        <p:nvSpPr>
          <p:cNvPr id="8" name="TextBox 8"/>
          <p:cNvSpPr txBox="1"/>
          <p:nvPr/>
        </p:nvSpPr>
        <p:spPr>
          <a:xfrm>
            <a:off x="942976" y="390029"/>
            <a:ext cx="12547768" cy="2083304"/>
          </a:xfrm>
          <a:prstGeom prst="rect">
            <a:avLst/>
          </a:prstGeom>
        </p:spPr>
        <p:txBody>
          <a:bodyPr wrap="square" lIns="0" tIns="0" rIns="0" bIns="0" rtlCol="0" anchor="t">
            <a:spAutoFit/>
          </a:bodyPr>
          <a:lstStyle/>
          <a:p>
            <a:pPr>
              <a:lnSpc>
                <a:spcPts val="8047"/>
              </a:lnSpc>
              <a:spcBef>
                <a:spcPct val="0"/>
              </a:spcBef>
            </a:pPr>
            <a:r>
              <a:rPr lang="en-US" sz="8047">
                <a:solidFill>
                  <a:srgbClr val="19598D"/>
                </a:solidFill>
                <a:latin typeface="Montserrat Extra-Bold"/>
              </a:rPr>
              <a:t>Cost to Contribution: SPEAKERS</a:t>
            </a:r>
          </a:p>
        </p:txBody>
      </p:sp>
      <p:sp>
        <p:nvSpPr>
          <p:cNvPr id="9" name="TextBox 9"/>
          <p:cNvSpPr txBox="1"/>
          <p:nvPr/>
        </p:nvSpPr>
        <p:spPr>
          <a:xfrm>
            <a:off x="10619155" y="2915143"/>
            <a:ext cx="6514395" cy="643938"/>
          </a:xfrm>
          <a:prstGeom prst="rect">
            <a:avLst/>
          </a:prstGeom>
        </p:spPr>
        <p:txBody>
          <a:bodyPr lIns="0" tIns="0" rIns="0" bIns="0" rtlCol="0" anchor="t">
            <a:spAutoFit/>
          </a:bodyPr>
          <a:lstStyle/>
          <a:p>
            <a:pPr>
              <a:lnSpc>
                <a:spcPts val="4902"/>
              </a:lnSpc>
              <a:spcBef>
                <a:spcPct val="0"/>
              </a:spcBef>
            </a:pPr>
            <a:r>
              <a:rPr lang="en-US" sz="4902">
                <a:solidFill>
                  <a:srgbClr val="050A30"/>
                </a:solidFill>
                <a:latin typeface="Montserrat Extra-Bold"/>
              </a:rPr>
              <a:t>TONY ADAMS MBE</a:t>
            </a:r>
          </a:p>
        </p:txBody>
      </p:sp>
      <p:sp>
        <p:nvSpPr>
          <p:cNvPr id="10" name="TextBox 10"/>
          <p:cNvSpPr txBox="1"/>
          <p:nvPr/>
        </p:nvSpPr>
        <p:spPr>
          <a:xfrm>
            <a:off x="1693812" y="2915143"/>
            <a:ext cx="7071455" cy="643938"/>
          </a:xfrm>
          <a:prstGeom prst="rect">
            <a:avLst/>
          </a:prstGeom>
        </p:spPr>
        <p:txBody>
          <a:bodyPr lIns="0" tIns="0" rIns="0" bIns="0" rtlCol="0" anchor="t">
            <a:spAutoFit/>
          </a:bodyPr>
          <a:lstStyle/>
          <a:p>
            <a:pPr>
              <a:lnSpc>
                <a:spcPts val="4902"/>
              </a:lnSpc>
              <a:spcBef>
                <a:spcPct val="0"/>
              </a:spcBef>
            </a:pPr>
            <a:r>
              <a:rPr lang="en-US" sz="4902">
                <a:solidFill>
                  <a:srgbClr val="050A30"/>
                </a:solidFill>
                <a:latin typeface="Montserrat Extra-Bold"/>
              </a:rPr>
              <a:t>DAME CAROL BLACK</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17000"/>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pic>
        <p:nvPicPr>
          <p:cNvPr id="3" name="Picture 3"/>
          <p:cNvPicPr>
            <a:picLocks noChangeAspect="1"/>
          </p:cNvPicPr>
          <p:nvPr/>
        </p:nvPicPr>
        <p:blipFill>
          <a:blip r:embed="rId3">
            <a:alphaModFix amt="75000"/>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5400000">
            <a:off x="215412" y="1249973"/>
            <a:ext cx="844062" cy="211015"/>
          </a:xfrm>
          <a:prstGeom prst="rect">
            <a:avLst/>
          </a:prstGeom>
        </p:spPr>
      </p:pic>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5" name="Picture 5"/>
          <p:cNvPicPr>
            <a:picLocks noChangeAspect="1"/>
          </p:cNvPicPr>
          <p:nvPr/>
        </p:nvPicPr>
        <p:blipFill>
          <a:blip r:embed="rId5"/>
          <a:srcRect/>
          <a:stretch>
            <a:fillRect/>
          </a:stretch>
        </p:blipFill>
        <p:spPr>
          <a:xfrm>
            <a:off x="0" y="6971950"/>
            <a:ext cx="5985224" cy="5985224"/>
          </a:xfrm>
          <a:prstGeom prst="rect">
            <a:avLst/>
          </a:prstGeom>
        </p:spPr>
      </p:pic>
      <p:sp>
        <p:nvSpPr>
          <p:cNvPr id="7" name="TextBox 7"/>
          <p:cNvSpPr txBox="1"/>
          <p:nvPr/>
        </p:nvSpPr>
        <p:spPr>
          <a:xfrm>
            <a:off x="1171576" y="612853"/>
            <a:ext cx="12319168" cy="1036502"/>
          </a:xfrm>
          <a:prstGeom prst="rect">
            <a:avLst/>
          </a:prstGeom>
        </p:spPr>
        <p:txBody>
          <a:bodyPr wrap="square" lIns="0" tIns="0" rIns="0" bIns="0" rtlCol="0" anchor="t">
            <a:spAutoFit/>
          </a:bodyPr>
          <a:lstStyle/>
          <a:p>
            <a:pPr>
              <a:lnSpc>
                <a:spcPts val="8047"/>
              </a:lnSpc>
            </a:pPr>
            <a:r>
              <a:rPr lang="en-US" sz="8047">
                <a:solidFill>
                  <a:srgbClr val="19598D"/>
                </a:solidFill>
                <a:latin typeface="Montserrat Extra-Bold"/>
              </a:rPr>
              <a:t>Dame Carol Black</a:t>
            </a:r>
          </a:p>
        </p:txBody>
      </p:sp>
      <p:pic>
        <p:nvPicPr>
          <p:cNvPr id="8" name="Picture 9" descr="Graphical user interface, text, application&#10;&#10;Description automatically generated">
            <a:extLst>
              <a:ext uri="{FF2B5EF4-FFF2-40B4-BE49-F238E27FC236}">
                <a16:creationId xmlns:a16="http://schemas.microsoft.com/office/drawing/2014/main" id="{A948F260-8429-89BA-2C19-DB2388DE5D3E}"/>
              </a:ext>
            </a:extLst>
          </p:cNvPr>
          <p:cNvPicPr>
            <a:picLocks noChangeAspect="1"/>
          </p:cNvPicPr>
          <p:nvPr/>
        </p:nvPicPr>
        <p:blipFill>
          <a:blip r:embed="rId6"/>
          <a:stretch>
            <a:fillRect/>
          </a:stretch>
        </p:blipFill>
        <p:spPr>
          <a:xfrm>
            <a:off x="4419600" y="1850859"/>
            <a:ext cx="10020300" cy="715678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70000"/>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pic>
        <p:nvPicPr>
          <p:cNvPr id="3" name="Picture 3"/>
          <p:cNvPicPr>
            <a:picLocks noChangeAspect="1"/>
          </p:cNvPicPr>
          <p:nvPr/>
        </p:nvPicPr>
        <p:blipFill>
          <a:blip r:embed="rId3">
            <a:alphaModFix amt="75000"/>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5400000">
            <a:off x="215412" y="1249973"/>
            <a:ext cx="844062" cy="211015"/>
          </a:xfrm>
          <a:prstGeom prst="rect">
            <a:avLst/>
          </a:prstGeom>
        </p:spPr>
      </p:pic>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5" name="Picture 5"/>
          <p:cNvPicPr>
            <a:picLocks noChangeAspect="1"/>
          </p:cNvPicPr>
          <p:nvPr/>
        </p:nvPicPr>
        <p:blipFill>
          <a:blip r:embed="rId5"/>
          <a:srcRect/>
          <a:stretch>
            <a:fillRect/>
          </a:stretch>
        </p:blipFill>
        <p:spPr>
          <a:xfrm>
            <a:off x="0" y="6971950"/>
            <a:ext cx="5985224" cy="5985224"/>
          </a:xfrm>
          <a:prstGeom prst="rect">
            <a:avLst/>
          </a:prstGeom>
        </p:spPr>
      </p:pic>
      <p:sp>
        <p:nvSpPr>
          <p:cNvPr id="9" name="TextBox 9"/>
          <p:cNvSpPr txBox="1"/>
          <p:nvPr/>
        </p:nvSpPr>
        <p:spPr>
          <a:xfrm>
            <a:off x="5885230" y="933943"/>
            <a:ext cx="6514395" cy="643938"/>
          </a:xfrm>
          <a:prstGeom prst="rect">
            <a:avLst/>
          </a:prstGeom>
        </p:spPr>
        <p:txBody>
          <a:bodyPr lIns="0" tIns="0" rIns="0" bIns="0" rtlCol="0" anchor="t">
            <a:spAutoFit/>
          </a:bodyPr>
          <a:lstStyle/>
          <a:p>
            <a:pPr>
              <a:lnSpc>
                <a:spcPts val="4902"/>
              </a:lnSpc>
              <a:spcBef>
                <a:spcPct val="0"/>
              </a:spcBef>
            </a:pPr>
            <a:r>
              <a:rPr lang="en-US" sz="4902">
                <a:solidFill>
                  <a:srgbClr val="050A30"/>
                </a:solidFill>
                <a:latin typeface="Montserrat Extra-Bold"/>
              </a:rPr>
              <a:t>TONY ADAMS MBE</a:t>
            </a:r>
          </a:p>
        </p:txBody>
      </p:sp>
      <p:pic>
        <p:nvPicPr>
          <p:cNvPr id="8" name="Picture 7">
            <a:hlinkClick r:id="rId6"/>
            <a:extLst>
              <a:ext uri="{FF2B5EF4-FFF2-40B4-BE49-F238E27FC236}">
                <a16:creationId xmlns:a16="http://schemas.microsoft.com/office/drawing/2014/main" id="{F9A36EDD-1055-0411-A342-947C68F6C910}"/>
              </a:ext>
            </a:extLst>
          </p:cNvPr>
          <p:cNvPicPr>
            <a:picLocks noChangeAspect="1"/>
          </p:cNvPicPr>
          <p:nvPr/>
        </p:nvPicPr>
        <p:blipFill>
          <a:blip r:embed="rId7"/>
          <a:stretch>
            <a:fillRect/>
          </a:stretch>
        </p:blipFill>
        <p:spPr>
          <a:xfrm>
            <a:off x="2113431" y="1661823"/>
            <a:ext cx="13081511" cy="7060758"/>
          </a:xfrm>
          <a:prstGeom prst="rect">
            <a:avLst/>
          </a:prstGeom>
        </p:spPr>
      </p:pic>
      <p:sp>
        <p:nvSpPr>
          <p:cNvPr id="11" name="TextBox 10">
            <a:extLst>
              <a:ext uri="{FF2B5EF4-FFF2-40B4-BE49-F238E27FC236}">
                <a16:creationId xmlns:a16="http://schemas.microsoft.com/office/drawing/2014/main" id="{5BDFB505-38F6-8433-09F5-17BBF5A1BBC9}"/>
              </a:ext>
            </a:extLst>
          </p:cNvPr>
          <p:cNvSpPr txBox="1"/>
          <p:nvPr/>
        </p:nvSpPr>
        <p:spPr>
          <a:xfrm>
            <a:off x="4572000" y="6295647"/>
            <a:ext cx="9144000" cy="369332"/>
          </a:xfrm>
          <a:prstGeom prst="rect">
            <a:avLst/>
          </a:prstGeom>
          <a:noFill/>
        </p:spPr>
        <p:txBody>
          <a:bodyPr wrap="square">
            <a:spAutoFit/>
          </a:bodyPr>
          <a:lstStyle/>
          <a:p>
            <a:endParaRPr lang="en-GB" dirty="0"/>
          </a:p>
        </p:txBody>
      </p:sp>
      <p:pic>
        <p:nvPicPr>
          <p:cNvPr id="17" name="Picture 16" descr="A red and white play button&#10;&#10;Description automatically generated with low confidence">
            <a:hlinkClick r:id="rId6"/>
            <a:extLst>
              <a:ext uri="{FF2B5EF4-FFF2-40B4-BE49-F238E27FC236}">
                <a16:creationId xmlns:a16="http://schemas.microsoft.com/office/drawing/2014/main" id="{C5F742E9-C13E-1ECD-E9EC-96A4EFEBBB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08606" y="3082853"/>
            <a:ext cx="4121294" cy="4121294"/>
          </a:xfrm>
          <a:prstGeom prst="rect">
            <a:avLst/>
          </a:prstGeom>
        </p:spPr>
      </p:pic>
    </p:spTree>
    <p:extLst>
      <p:ext uri="{BB962C8B-B14F-4D97-AF65-F5344CB8AC3E}">
        <p14:creationId xmlns:p14="http://schemas.microsoft.com/office/powerpoint/2010/main" val="3729646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5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rot="-5400000">
            <a:off x="215412" y="1249973"/>
            <a:ext cx="844062" cy="211015"/>
          </a:xfrm>
          <a:prstGeom prst="rect">
            <a:avLst/>
          </a:prstGeom>
        </p:spPr>
      </p:pic>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4" name="Picture 4"/>
          <p:cNvPicPr>
            <a:picLocks noChangeAspect="1"/>
          </p:cNvPicPr>
          <p:nvPr/>
        </p:nvPicPr>
        <p:blipFill>
          <a:blip r:embed="rId4"/>
          <a:srcRect/>
          <a:stretch>
            <a:fillRect/>
          </a:stretch>
        </p:blipFill>
        <p:spPr>
          <a:xfrm>
            <a:off x="12302776" y="-1637131"/>
            <a:ext cx="5985224" cy="5985224"/>
          </a:xfrm>
          <a:prstGeom prst="rect">
            <a:avLst/>
          </a:prstGeom>
        </p:spPr>
      </p:pic>
      <p:sp>
        <p:nvSpPr>
          <p:cNvPr id="5" name="AutoShape 5"/>
          <p:cNvSpPr/>
          <p:nvPr/>
        </p:nvSpPr>
        <p:spPr>
          <a:xfrm>
            <a:off x="13154025" y="2218205"/>
            <a:ext cx="4598368" cy="7040095"/>
          </a:xfrm>
          <a:prstGeom prst="rect">
            <a:avLst/>
          </a:prstGeom>
          <a:solidFill>
            <a:srgbClr val="000000">
              <a:alpha val="33725"/>
            </a:srgbClr>
          </a:solidFill>
        </p:spPr>
      </p:sp>
      <p:pic>
        <p:nvPicPr>
          <p:cNvPr id="6" name="Picture 6"/>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742950" y="7205489"/>
            <a:ext cx="11828249" cy="2052811"/>
          </a:xfrm>
          <a:prstGeom prst="rect">
            <a:avLst/>
          </a:prstGeom>
        </p:spPr>
      </p:pic>
      <p:grpSp>
        <p:nvGrpSpPr>
          <p:cNvPr id="7" name="Group 7"/>
          <p:cNvGrpSpPr/>
          <p:nvPr/>
        </p:nvGrpSpPr>
        <p:grpSpPr>
          <a:xfrm>
            <a:off x="12942674" y="1777512"/>
            <a:ext cx="4513695" cy="7252634"/>
            <a:chOff x="0" y="0"/>
            <a:chExt cx="6018260" cy="9670179"/>
          </a:xfrm>
        </p:grpSpPr>
        <p:pic>
          <p:nvPicPr>
            <p:cNvPr id="8" name="Picture 8"/>
            <p:cNvPicPr>
              <a:picLocks noChangeAspect="1"/>
            </p:cNvPicPr>
            <p:nvPr/>
          </p:nvPicPr>
          <p:blipFill>
            <a:blip r:embed="rId6" cstate="print">
              <a:alphaModFix amt="95000"/>
              <a:extLst>
                <a:ext uri="{28A0092B-C50C-407E-A947-70E740481C1C}">
                  <a14:useLocalDpi xmlns:a14="http://schemas.microsoft.com/office/drawing/2010/main"/>
                </a:ext>
              </a:extLst>
            </a:blip>
            <a:srcRect l="5077" r="5077"/>
            <a:stretch>
              <a:fillRect/>
            </a:stretch>
          </p:blipFill>
          <p:spPr>
            <a:xfrm>
              <a:off x="0" y="0"/>
              <a:ext cx="6018260" cy="9670179"/>
            </a:xfrm>
            <a:prstGeom prst="rect">
              <a:avLst/>
            </a:prstGeom>
          </p:spPr>
        </p:pic>
      </p:grpSp>
      <p:sp>
        <p:nvSpPr>
          <p:cNvPr id="9" name="TextBox 9"/>
          <p:cNvSpPr txBox="1"/>
          <p:nvPr/>
        </p:nvSpPr>
        <p:spPr>
          <a:xfrm>
            <a:off x="1028700" y="697918"/>
            <a:ext cx="10339393" cy="4017729"/>
          </a:xfrm>
          <a:prstGeom prst="rect">
            <a:avLst/>
          </a:prstGeom>
        </p:spPr>
        <p:txBody>
          <a:bodyPr lIns="0" tIns="0" rIns="0" bIns="0" rtlCol="0" anchor="t">
            <a:spAutoFit/>
          </a:bodyPr>
          <a:lstStyle/>
          <a:p>
            <a:pPr>
              <a:lnSpc>
                <a:spcPts val="7803"/>
              </a:lnSpc>
            </a:pPr>
            <a:r>
              <a:rPr lang="en-US" sz="7803">
                <a:solidFill>
                  <a:srgbClr val="19598D"/>
                </a:solidFill>
                <a:latin typeface="Montserrat Extra-Bold"/>
              </a:rPr>
              <a:t>To contribution: </a:t>
            </a:r>
          </a:p>
          <a:p>
            <a:pPr>
              <a:lnSpc>
                <a:spcPts val="7803"/>
              </a:lnSpc>
            </a:pPr>
            <a:r>
              <a:rPr lang="en-US" sz="7803">
                <a:solidFill>
                  <a:srgbClr val="19598D"/>
                </a:solidFill>
                <a:latin typeface="Montserrat Extra-Bold"/>
              </a:rPr>
              <a:t>A SOLUTION FOR EMPLOYERS</a:t>
            </a:r>
          </a:p>
          <a:p>
            <a:pPr>
              <a:lnSpc>
                <a:spcPts val="7803"/>
              </a:lnSpc>
              <a:spcBef>
                <a:spcPct val="0"/>
              </a:spcBef>
            </a:pPr>
            <a:endParaRPr lang="en-US" sz="7803">
              <a:solidFill>
                <a:srgbClr val="19598D"/>
              </a:solidFill>
              <a:latin typeface="Montserrat Extra-Bold"/>
            </a:endParaRPr>
          </a:p>
        </p:txBody>
      </p:sp>
      <p:pic>
        <p:nvPicPr>
          <p:cNvPr id="10" name="Picture 10"/>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742950" y="3885608"/>
            <a:ext cx="12039600" cy="2896192"/>
          </a:xfrm>
          <a:prstGeom prst="rect">
            <a:avLst/>
          </a:prstGeom>
        </p:spPr>
      </p:pic>
      <p:sp>
        <p:nvSpPr>
          <p:cNvPr id="12" name="TextBox 29">
            <a:extLst>
              <a:ext uri="{FF2B5EF4-FFF2-40B4-BE49-F238E27FC236}">
                <a16:creationId xmlns:a16="http://schemas.microsoft.com/office/drawing/2014/main" id="{30EE9069-0B57-AA8D-0946-15FFCECB7C70}"/>
              </a:ext>
            </a:extLst>
          </p:cNvPr>
          <p:cNvSpPr txBox="1"/>
          <p:nvPr/>
        </p:nvSpPr>
        <p:spPr>
          <a:xfrm>
            <a:off x="7586201" y="9465893"/>
            <a:ext cx="10084791" cy="256480"/>
          </a:xfrm>
          <a:prstGeom prst="rect">
            <a:avLst/>
          </a:prstGeom>
        </p:spPr>
        <p:txBody>
          <a:bodyPr lIns="0" tIns="0" rIns="0" bIns="0" rtlCol="0" anchor="t">
            <a:spAutoFit/>
          </a:bodyPr>
          <a:lstStyle/>
          <a:p>
            <a:pPr algn="ctr">
              <a:lnSpc>
                <a:spcPts val="1952"/>
              </a:lnSpc>
              <a:spcBef>
                <a:spcPct val="0"/>
              </a:spcBef>
            </a:pPr>
            <a:r>
              <a:rPr lang="en-US" sz="1950">
                <a:ea typeface="+mn-lt"/>
                <a:cs typeface="+mn-lt"/>
              </a:rPr>
              <a:t>Source: www.cipd.org/en/knowledge/guides/drug-alcohol-misuse-work-guide/</a:t>
            </a:r>
            <a:endParaRPr lang="en-US" sz="1952">
              <a:ea typeface="+mn-lt"/>
              <a:cs typeface="+mn-l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17000"/>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pic>
        <p:nvPicPr>
          <p:cNvPr id="3" name="Picture 3"/>
          <p:cNvPicPr>
            <a:picLocks noChangeAspect="1"/>
          </p:cNvPicPr>
          <p:nvPr/>
        </p:nvPicPr>
        <p:blipFill>
          <a:blip r:embed="rId3">
            <a:alphaModFix amt="75000"/>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5400000">
            <a:off x="215412" y="1249973"/>
            <a:ext cx="844062" cy="211015"/>
          </a:xfrm>
          <a:prstGeom prst="rect">
            <a:avLst/>
          </a:prstGeom>
        </p:spPr>
      </p:pic>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5" name="Picture 5"/>
          <p:cNvPicPr>
            <a:picLocks noChangeAspect="1"/>
          </p:cNvPicPr>
          <p:nvPr/>
        </p:nvPicPr>
        <p:blipFill>
          <a:blip r:embed="rId5"/>
          <a:srcRect/>
          <a:stretch>
            <a:fillRect/>
          </a:stretch>
        </p:blipFill>
        <p:spPr>
          <a:xfrm>
            <a:off x="0" y="6971950"/>
            <a:ext cx="5985224" cy="5985224"/>
          </a:xfrm>
          <a:prstGeom prst="rect">
            <a:avLst/>
          </a:prstGeom>
        </p:spPr>
      </p:pic>
      <p:pic>
        <p:nvPicPr>
          <p:cNvPr id="6" name="Picture 6"/>
          <p:cNvPicPr>
            <a:picLocks noChangeAspect="1"/>
          </p:cNvPicPr>
          <p:nvPr/>
        </p:nvPicPr>
        <p:blipFill>
          <a:blip r:embed="rId6"/>
          <a:srcRect/>
          <a:stretch>
            <a:fillRect/>
          </a:stretch>
        </p:blipFill>
        <p:spPr>
          <a:xfrm>
            <a:off x="2992612" y="2025162"/>
            <a:ext cx="10728772" cy="5991885"/>
          </a:xfrm>
          <a:prstGeom prst="rect">
            <a:avLst/>
          </a:prstGeom>
        </p:spPr>
      </p:pic>
      <p:sp>
        <p:nvSpPr>
          <p:cNvPr id="7" name="TextBox 7"/>
          <p:cNvSpPr txBox="1"/>
          <p:nvPr/>
        </p:nvSpPr>
        <p:spPr>
          <a:xfrm>
            <a:off x="1171576" y="612853"/>
            <a:ext cx="12319168" cy="2083304"/>
          </a:xfrm>
          <a:prstGeom prst="rect">
            <a:avLst/>
          </a:prstGeom>
        </p:spPr>
        <p:txBody>
          <a:bodyPr wrap="square" lIns="0" tIns="0" rIns="0" bIns="0" rtlCol="0" anchor="t">
            <a:spAutoFit/>
          </a:bodyPr>
          <a:lstStyle/>
          <a:p>
            <a:pPr>
              <a:lnSpc>
                <a:spcPts val="8047"/>
              </a:lnSpc>
            </a:pPr>
            <a:r>
              <a:rPr lang="en-US" sz="8047">
                <a:solidFill>
                  <a:srgbClr val="000000"/>
                </a:solidFill>
                <a:latin typeface="Montserrat Extra-Bold"/>
              </a:rPr>
              <a:t>AA – For Employers</a:t>
            </a:r>
          </a:p>
          <a:p>
            <a:pPr>
              <a:lnSpc>
                <a:spcPts val="8047"/>
              </a:lnSpc>
              <a:spcBef>
                <a:spcPct val="0"/>
              </a:spcBef>
            </a:pPr>
            <a:endParaRPr lang="en-US" sz="8047">
              <a:solidFill>
                <a:srgbClr val="000000"/>
              </a:solidFill>
              <a:latin typeface="Montserrat Extra-Bold"/>
            </a:endParaRPr>
          </a:p>
        </p:txBody>
      </p:sp>
      <p:sp>
        <p:nvSpPr>
          <p:cNvPr id="9" name="TextBox 29">
            <a:extLst>
              <a:ext uri="{FF2B5EF4-FFF2-40B4-BE49-F238E27FC236}">
                <a16:creationId xmlns:a16="http://schemas.microsoft.com/office/drawing/2014/main" id="{844385AA-5610-9B73-6E32-05F3A75ADE92}"/>
              </a:ext>
            </a:extLst>
          </p:cNvPr>
          <p:cNvSpPr txBox="1"/>
          <p:nvPr/>
        </p:nvSpPr>
        <p:spPr>
          <a:xfrm>
            <a:off x="7755534" y="9169560"/>
            <a:ext cx="10084791" cy="256480"/>
          </a:xfrm>
          <a:prstGeom prst="rect">
            <a:avLst/>
          </a:prstGeom>
        </p:spPr>
        <p:txBody>
          <a:bodyPr lIns="0" tIns="0" rIns="0" bIns="0" rtlCol="0" anchor="t">
            <a:spAutoFit/>
          </a:bodyPr>
          <a:lstStyle/>
          <a:p>
            <a:pPr algn="ctr">
              <a:lnSpc>
                <a:spcPts val="1952"/>
              </a:lnSpc>
              <a:spcBef>
                <a:spcPct val="0"/>
              </a:spcBef>
            </a:pPr>
            <a:r>
              <a:rPr lang="en-US" sz="1950">
                <a:ea typeface="+mn-lt"/>
                <a:cs typeface="+mn-lt"/>
              </a:rPr>
              <a:t>Source: www.alcoholics-anonymous.org.uk/professionals/Videos-for-Professionals</a:t>
            </a:r>
            <a:endParaRPr lang="en-US" sz="1952">
              <a:solidFill>
                <a:srgbClr val="19598D"/>
              </a:solidFill>
              <a:latin typeface="Montserrat Extra-Bold Italics"/>
            </a:endParaRPr>
          </a:p>
        </p:txBody>
      </p:sp>
    </p:spTree>
    <p:extLst>
      <p:ext uri="{BB962C8B-B14F-4D97-AF65-F5344CB8AC3E}">
        <p14:creationId xmlns:p14="http://schemas.microsoft.com/office/powerpoint/2010/main" val="997231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85000"/>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4" name="Picture 4"/>
          <p:cNvPicPr>
            <a:picLocks noChangeAspect="1"/>
          </p:cNvPicPr>
          <p:nvPr/>
        </p:nvPicPr>
        <p:blipFill>
          <a:blip r:embed="rId3"/>
          <a:srcRect/>
          <a:stretch>
            <a:fillRect/>
          </a:stretch>
        </p:blipFill>
        <p:spPr>
          <a:xfrm>
            <a:off x="0" y="6971950"/>
            <a:ext cx="5985224" cy="5985224"/>
          </a:xfrm>
          <a:prstGeom prst="rect">
            <a:avLst/>
          </a:prstGeom>
        </p:spPr>
      </p:pic>
      <p:pic>
        <p:nvPicPr>
          <p:cNvPr id="5" name="Picture 5"/>
          <p:cNvPicPr>
            <a:picLocks noChangeAspect="1"/>
          </p:cNvPicPr>
          <p:nvPr/>
        </p:nvPicPr>
        <p:blipFill>
          <a:blip r:embed="rId4"/>
          <a:srcRect/>
          <a:stretch>
            <a:fillRect/>
          </a:stretch>
        </p:blipFill>
        <p:spPr>
          <a:xfrm>
            <a:off x="808199" y="2208680"/>
            <a:ext cx="7402351" cy="3993895"/>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a:ext>
            </a:extLst>
          </a:blip>
          <a:srcRect t="5572" b="5572"/>
          <a:stretch>
            <a:fillRect/>
          </a:stretch>
        </p:blipFill>
        <p:spPr>
          <a:xfrm>
            <a:off x="4012140" y="2787597"/>
            <a:ext cx="4682995" cy="2511223"/>
          </a:xfrm>
          <a:prstGeom prst="rect">
            <a:avLst/>
          </a:prstGeom>
        </p:spPr>
      </p:pic>
      <p:pic>
        <p:nvPicPr>
          <p:cNvPr id="8" name="Picture 8"/>
          <p:cNvPicPr>
            <a:picLocks noChangeAspect="1"/>
          </p:cNvPicPr>
          <p:nvPr/>
        </p:nvPicPr>
        <p:blipFill>
          <a:blip r:embed="rId6"/>
          <a:srcRect/>
          <a:stretch>
            <a:fillRect/>
          </a:stretch>
        </p:blipFill>
        <p:spPr>
          <a:xfrm>
            <a:off x="9554434" y="2267810"/>
            <a:ext cx="8539688" cy="2875690"/>
          </a:xfrm>
          <a:prstGeom prst="rect">
            <a:avLst/>
          </a:prstGeom>
        </p:spPr>
      </p:pic>
      <p:pic>
        <p:nvPicPr>
          <p:cNvPr id="9" name="Picture 9"/>
          <p:cNvPicPr>
            <a:picLocks noChangeAspect="1"/>
          </p:cNvPicPr>
          <p:nvPr/>
        </p:nvPicPr>
        <p:blipFill>
          <a:blip r:embed="rId7"/>
          <a:srcRect/>
          <a:stretch>
            <a:fillRect/>
          </a:stretch>
        </p:blipFill>
        <p:spPr>
          <a:xfrm>
            <a:off x="808199" y="676058"/>
            <a:ext cx="1918135" cy="1918135"/>
          </a:xfrm>
          <a:prstGeom prst="rect">
            <a:avLst/>
          </a:prstGeom>
        </p:spPr>
      </p:pic>
      <p:sp>
        <p:nvSpPr>
          <p:cNvPr id="10" name="TextBox 10"/>
          <p:cNvSpPr txBox="1"/>
          <p:nvPr/>
        </p:nvSpPr>
        <p:spPr>
          <a:xfrm>
            <a:off x="3786772" y="214842"/>
            <a:ext cx="14323372" cy="2051844"/>
          </a:xfrm>
          <a:prstGeom prst="rect">
            <a:avLst/>
          </a:prstGeom>
        </p:spPr>
        <p:txBody>
          <a:bodyPr wrap="square" lIns="0" tIns="0" rIns="0" bIns="0" rtlCol="0" anchor="t">
            <a:spAutoFit/>
          </a:bodyPr>
          <a:lstStyle/>
          <a:p>
            <a:pPr algn="ctr">
              <a:lnSpc>
                <a:spcPts val="8000"/>
              </a:lnSpc>
              <a:spcBef>
                <a:spcPct val="0"/>
              </a:spcBef>
            </a:pPr>
            <a:r>
              <a:rPr lang="en-US" sz="8000">
                <a:solidFill>
                  <a:srgbClr val="19598D"/>
                </a:solidFill>
                <a:latin typeface="Montserrat Extra-Bold"/>
              </a:rPr>
              <a:t>Your employees may say "but it doesn’t work..."</a:t>
            </a:r>
          </a:p>
        </p:txBody>
      </p:sp>
      <p:pic>
        <p:nvPicPr>
          <p:cNvPr id="11" name="Picture 11" descr="Graphical user interface, text, application&#10;&#10;Description automatically generated">
            <a:extLst>
              <a:ext uri="{FF2B5EF4-FFF2-40B4-BE49-F238E27FC236}">
                <a16:creationId xmlns:a16="http://schemas.microsoft.com/office/drawing/2014/main" id="{1D74F2B8-A065-1D25-C478-87D71E0F83BE}"/>
              </a:ext>
            </a:extLst>
          </p:cNvPr>
          <p:cNvPicPr>
            <a:picLocks noChangeAspect="1"/>
          </p:cNvPicPr>
          <p:nvPr/>
        </p:nvPicPr>
        <p:blipFill>
          <a:blip r:embed="rId8"/>
          <a:stretch>
            <a:fillRect/>
          </a:stretch>
        </p:blipFill>
        <p:spPr>
          <a:xfrm>
            <a:off x="371475" y="6367148"/>
            <a:ext cx="9801225" cy="1896104"/>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a:xfrm>
            <a:off x="9859234" y="5627767"/>
            <a:ext cx="8053474" cy="448919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70000"/>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pic>
        <p:nvPicPr>
          <p:cNvPr id="3" name="Picture 3"/>
          <p:cNvPicPr>
            <a:picLocks noChangeAspect="1"/>
          </p:cNvPicPr>
          <p:nvPr/>
        </p:nvPicPr>
        <p:blipFill>
          <a:blip r:embed="rId3">
            <a:alphaModFix amt="75000"/>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5400000">
            <a:off x="215412" y="1249973"/>
            <a:ext cx="844062" cy="211015"/>
          </a:xfrm>
          <a:prstGeom prst="rect">
            <a:avLst/>
          </a:prstGeom>
        </p:spPr>
      </p:pic>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5" name="Picture 5"/>
          <p:cNvPicPr>
            <a:picLocks noChangeAspect="1"/>
          </p:cNvPicPr>
          <p:nvPr/>
        </p:nvPicPr>
        <p:blipFill>
          <a:blip r:embed="rId5"/>
          <a:srcRect/>
          <a:stretch>
            <a:fillRect/>
          </a:stretch>
        </p:blipFill>
        <p:spPr>
          <a:xfrm>
            <a:off x="0" y="6971950"/>
            <a:ext cx="5985224" cy="5985224"/>
          </a:xfrm>
          <a:prstGeom prst="rect">
            <a:avLst/>
          </a:prstGeom>
        </p:spPr>
      </p:pic>
      <p:sp>
        <p:nvSpPr>
          <p:cNvPr id="8" name="TextBox 8"/>
          <p:cNvSpPr txBox="1"/>
          <p:nvPr/>
        </p:nvSpPr>
        <p:spPr>
          <a:xfrm>
            <a:off x="942976" y="390029"/>
            <a:ext cx="16805443" cy="1025922"/>
          </a:xfrm>
          <a:prstGeom prst="rect">
            <a:avLst/>
          </a:prstGeom>
        </p:spPr>
        <p:txBody>
          <a:bodyPr wrap="square" lIns="0" tIns="0" rIns="0" bIns="0" rtlCol="0" anchor="t">
            <a:spAutoFit/>
          </a:bodyPr>
          <a:lstStyle/>
          <a:p>
            <a:pPr>
              <a:lnSpc>
                <a:spcPts val="8047"/>
              </a:lnSpc>
              <a:spcBef>
                <a:spcPct val="0"/>
              </a:spcBef>
            </a:pPr>
            <a:r>
              <a:rPr lang="en-US" sz="8000">
                <a:solidFill>
                  <a:srgbClr val="19598D"/>
                </a:solidFill>
                <a:latin typeface="Montserrat Extra-Bold"/>
              </a:rPr>
              <a:t>Cost to Contribution </a:t>
            </a:r>
            <a:endParaRPr lang="en-US" sz="8047">
              <a:solidFill>
                <a:srgbClr val="19598D"/>
              </a:solidFill>
              <a:latin typeface="Montserrat Extra-Bold"/>
            </a:endParaRPr>
          </a:p>
        </p:txBody>
      </p:sp>
      <p:sp>
        <p:nvSpPr>
          <p:cNvPr id="9" name="TextBox 9"/>
          <p:cNvSpPr txBox="1"/>
          <p:nvPr/>
        </p:nvSpPr>
        <p:spPr>
          <a:xfrm>
            <a:off x="6085255" y="2334118"/>
            <a:ext cx="6514395" cy="643938"/>
          </a:xfrm>
          <a:prstGeom prst="rect">
            <a:avLst/>
          </a:prstGeom>
        </p:spPr>
        <p:txBody>
          <a:bodyPr lIns="0" tIns="0" rIns="0" bIns="0" rtlCol="0" anchor="t">
            <a:spAutoFit/>
          </a:bodyPr>
          <a:lstStyle/>
          <a:p>
            <a:pPr>
              <a:lnSpc>
                <a:spcPts val="4902"/>
              </a:lnSpc>
              <a:spcBef>
                <a:spcPct val="0"/>
              </a:spcBef>
            </a:pPr>
            <a:r>
              <a:rPr lang="en-US" sz="4900">
                <a:solidFill>
                  <a:srgbClr val="050A30"/>
                </a:solidFill>
                <a:latin typeface="Montserrat Extra-Bold"/>
              </a:rPr>
              <a:t>JESS PHILLIPS MP</a:t>
            </a:r>
            <a:endParaRPr lang="en-US"/>
          </a:p>
        </p:txBody>
      </p:sp>
      <p:sp>
        <p:nvSpPr>
          <p:cNvPr id="10" name="TextBox 10"/>
          <p:cNvSpPr txBox="1"/>
          <p:nvPr/>
        </p:nvSpPr>
        <p:spPr>
          <a:xfrm>
            <a:off x="9923412" y="2981818"/>
            <a:ext cx="7071455" cy="643938"/>
          </a:xfrm>
          <a:prstGeom prst="rect">
            <a:avLst/>
          </a:prstGeom>
        </p:spPr>
        <p:txBody>
          <a:bodyPr lIns="0" tIns="0" rIns="0" bIns="0" rtlCol="0" anchor="t">
            <a:spAutoFit/>
          </a:bodyPr>
          <a:lstStyle/>
          <a:p>
            <a:pPr>
              <a:lnSpc>
                <a:spcPts val="4902"/>
              </a:lnSpc>
              <a:spcBef>
                <a:spcPct val="0"/>
              </a:spcBef>
            </a:pPr>
            <a:endParaRPr lang="en-US" sz="4900">
              <a:solidFill>
                <a:srgbClr val="050A30"/>
              </a:solidFill>
              <a:latin typeface="Montserrat Extra-Bold"/>
            </a:endParaRPr>
          </a:p>
        </p:txBody>
      </p:sp>
      <p:pic>
        <p:nvPicPr>
          <p:cNvPr id="6" name="Picture 6" descr="A picture containing person, wall, indoor&#10;&#10;Description automatically generated">
            <a:extLst>
              <a:ext uri="{FF2B5EF4-FFF2-40B4-BE49-F238E27FC236}">
                <a16:creationId xmlns:a16="http://schemas.microsoft.com/office/drawing/2014/main" id="{509A8BF7-2FB1-B93A-87E9-2D6F4A8599C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858000" y="3495675"/>
            <a:ext cx="4457700" cy="4457700"/>
          </a:xfrm>
          <a:prstGeom prst="rect">
            <a:avLst/>
          </a:prstGeom>
        </p:spPr>
      </p:pic>
    </p:spTree>
    <p:extLst>
      <p:ext uri="{BB962C8B-B14F-4D97-AF65-F5344CB8AC3E}">
        <p14:creationId xmlns:p14="http://schemas.microsoft.com/office/powerpoint/2010/main" val="32521782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8436554"/>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2">
            <a:alphaModFix amt="75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rot="-5400000">
            <a:off x="215412" y="1249973"/>
            <a:ext cx="844062" cy="211015"/>
          </a:xfrm>
          <a:prstGeom prst="rect">
            <a:avLst/>
          </a:prstGeom>
        </p:spPr>
      </p:pic>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5" name="Picture 5"/>
          <p:cNvPicPr>
            <a:picLocks noChangeAspect="1"/>
          </p:cNvPicPr>
          <p:nvPr/>
        </p:nvPicPr>
        <p:blipFill>
          <a:blip r:embed="rId4"/>
          <a:srcRect/>
          <a:stretch>
            <a:fillRect/>
          </a:stretch>
        </p:blipFill>
        <p:spPr>
          <a:xfrm>
            <a:off x="7827302" y="663007"/>
            <a:ext cx="10210482" cy="7232868"/>
          </a:xfrm>
          <a:prstGeom prst="rect">
            <a:avLst/>
          </a:prstGeom>
        </p:spPr>
      </p:pic>
      <p:sp>
        <p:nvSpPr>
          <p:cNvPr id="6" name="TextBox 6"/>
          <p:cNvSpPr txBox="1"/>
          <p:nvPr/>
        </p:nvSpPr>
        <p:spPr>
          <a:xfrm>
            <a:off x="1107694" y="2084822"/>
            <a:ext cx="6710083" cy="3446263"/>
          </a:xfrm>
          <a:prstGeom prst="rect">
            <a:avLst/>
          </a:prstGeom>
        </p:spPr>
        <p:txBody>
          <a:bodyPr lIns="0" tIns="0" rIns="0" bIns="0" rtlCol="0" anchor="t">
            <a:spAutoFit/>
          </a:bodyPr>
          <a:lstStyle/>
          <a:p>
            <a:pPr>
              <a:lnSpc>
                <a:spcPts val="5579"/>
              </a:lnSpc>
            </a:pPr>
            <a:r>
              <a:rPr lang="en-US" sz="5579">
                <a:solidFill>
                  <a:srgbClr val="19598D"/>
                </a:solidFill>
                <a:latin typeface="Montserrat Extra-Bold"/>
              </a:rPr>
              <a:t>For employers – Recovery leads to “better than well”</a:t>
            </a:r>
          </a:p>
          <a:p>
            <a:pPr>
              <a:lnSpc>
                <a:spcPts val="4779"/>
              </a:lnSpc>
              <a:spcBef>
                <a:spcPct val="0"/>
              </a:spcBef>
            </a:pPr>
            <a:endParaRPr lang="en-US" sz="5579">
              <a:solidFill>
                <a:srgbClr val="19598D"/>
              </a:solidFill>
              <a:latin typeface="Montserrat Extra-Bold"/>
            </a:endParaRPr>
          </a:p>
        </p:txBody>
      </p:sp>
      <p:pic>
        <p:nvPicPr>
          <p:cNvPr id="8" name="Picture 8"/>
          <p:cNvPicPr>
            <a:picLocks noChangeAspect="1"/>
          </p:cNvPicPr>
          <p:nvPr/>
        </p:nvPicPr>
        <p:blipFill>
          <a:blip r:embed="rId5"/>
          <a:srcRect/>
          <a:stretch>
            <a:fillRect/>
          </a:stretch>
        </p:blipFill>
        <p:spPr>
          <a:xfrm>
            <a:off x="0" y="6971950"/>
            <a:ext cx="5985224" cy="5985224"/>
          </a:xfrm>
          <a:prstGeom prst="rect">
            <a:avLst/>
          </a:prstGeom>
        </p:spPr>
      </p:pic>
      <p:sp>
        <p:nvSpPr>
          <p:cNvPr id="10" name="TextBox 29">
            <a:extLst>
              <a:ext uri="{FF2B5EF4-FFF2-40B4-BE49-F238E27FC236}">
                <a16:creationId xmlns:a16="http://schemas.microsoft.com/office/drawing/2014/main" id="{DD72D21C-88AE-0727-4BFB-BB2B1BCE2FAB}"/>
              </a:ext>
            </a:extLst>
          </p:cNvPr>
          <p:cNvSpPr txBox="1"/>
          <p:nvPr/>
        </p:nvSpPr>
        <p:spPr>
          <a:xfrm>
            <a:off x="7755534" y="9169560"/>
            <a:ext cx="10084791" cy="513923"/>
          </a:xfrm>
          <a:prstGeom prst="rect">
            <a:avLst/>
          </a:prstGeom>
        </p:spPr>
        <p:txBody>
          <a:bodyPr lIns="0" tIns="0" rIns="0" bIns="0" rtlCol="0" anchor="t">
            <a:spAutoFit/>
          </a:bodyPr>
          <a:lstStyle/>
          <a:p>
            <a:pPr algn="ctr">
              <a:lnSpc>
                <a:spcPts val="1952"/>
              </a:lnSpc>
              <a:spcBef>
                <a:spcPct val="0"/>
              </a:spcBef>
            </a:pPr>
            <a:r>
              <a:rPr lang="en-US" sz="1950">
                <a:ea typeface="+mn-lt"/>
                <a:cs typeface="+mn-lt"/>
              </a:rPr>
              <a:t>Source:  https://scottishrecoveryconsortium.org/wp-content/uploads/2020/04/src-digesting-the-evidence-research-1.pdf</a:t>
            </a:r>
            <a:endParaRPr lang="en-US" sz="1952">
              <a:solidFill>
                <a:srgbClr val="19598D"/>
              </a:solidFill>
              <a:latin typeface="Montserrat Extra-Bold Itali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8436554"/>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2">
            <a:alphaModFix amt="75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rot="-5400000">
            <a:off x="215412" y="1249973"/>
            <a:ext cx="844062" cy="211015"/>
          </a:xfrm>
          <a:prstGeom prst="rect">
            <a:avLst/>
          </a:prstGeom>
        </p:spPr>
      </p:pic>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5" name="Picture 5"/>
          <p:cNvPicPr>
            <a:picLocks noChangeAspect="1"/>
          </p:cNvPicPr>
          <p:nvPr/>
        </p:nvPicPr>
        <p:blipFill>
          <a:blip r:embed="rId4"/>
          <a:srcRect/>
          <a:stretch>
            <a:fillRect/>
          </a:stretch>
        </p:blipFill>
        <p:spPr>
          <a:xfrm>
            <a:off x="7827302" y="663007"/>
            <a:ext cx="10210482" cy="7232868"/>
          </a:xfrm>
          <a:prstGeom prst="rect">
            <a:avLst/>
          </a:prstGeom>
        </p:spPr>
      </p:pic>
      <p:sp>
        <p:nvSpPr>
          <p:cNvPr id="6" name="TextBox 6"/>
          <p:cNvSpPr txBox="1"/>
          <p:nvPr/>
        </p:nvSpPr>
        <p:spPr>
          <a:xfrm>
            <a:off x="1107694" y="2084822"/>
            <a:ext cx="6710083" cy="3446263"/>
          </a:xfrm>
          <a:prstGeom prst="rect">
            <a:avLst/>
          </a:prstGeom>
        </p:spPr>
        <p:txBody>
          <a:bodyPr lIns="0" tIns="0" rIns="0" bIns="0" rtlCol="0" anchor="t">
            <a:spAutoFit/>
          </a:bodyPr>
          <a:lstStyle/>
          <a:p>
            <a:pPr>
              <a:lnSpc>
                <a:spcPts val="5579"/>
              </a:lnSpc>
            </a:pPr>
            <a:r>
              <a:rPr lang="en-US" sz="5579">
                <a:solidFill>
                  <a:srgbClr val="19598D"/>
                </a:solidFill>
                <a:latin typeface="Montserrat Extra-Bold"/>
              </a:rPr>
              <a:t>For employers – Recovery leads to “better than well”</a:t>
            </a:r>
          </a:p>
          <a:p>
            <a:pPr>
              <a:lnSpc>
                <a:spcPts val="4779"/>
              </a:lnSpc>
              <a:spcBef>
                <a:spcPct val="0"/>
              </a:spcBef>
            </a:pPr>
            <a:endParaRPr lang="en-US" sz="5579">
              <a:solidFill>
                <a:srgbClr val="19598D"/>
              </a:solidFill>
              <a:latin typeface="Montserrat Extra-Bold"/>
            </a:endParaRPr>
          </a:p>
        </p:txBody>
      </p:sp>
      <p:pic>
        <p:nvPicPr>
          <p:cNvPr id="8" name="Picture 8"/>
          <p:cNvPicPr>
            <a:picLocks noChangeAspect="1"/>
          </p:cNvPicPr>
          <p:nvPr/>
        </p:nvPicPr>
        <p:blipFill>
          <a:blip r:embed="rId5"/>
          <a:srcRect/>
          <a:stretch>
            <a:fillRect/>
          </a:stretch>
        </p:blipFill>
        <p:spPr>
          <a:xfrm>
            <a:off x="0" y="6971950"/>
            <a:ext cx="5985224" cy="5985224"/>
          </a:xfrm>
          <a:prstGeom prst="rect">
            <a:avLst/>
          </a:prstGeom>
        </p:spPr>
      </p:pic>
      <p:sp>
        <p:nvSpPr>
          <p:cNvPr id="10" name="TextBox 29">
            <a:extLst>
              <a:ext uri="{FF2B5EF4-FFF2-40B4-BE49-F238E27FC236}">
                <a16:creationId xmlns:a16="http://schemas.microsoft.com/office/drawing/2014/main" id="{DD72D21C-88AE-0727-4BFB-BB2B1BCE2FAB}"/>
              </a:ext>
            </a:extLst>
          </p:cNvPr>
          <p:cNvSpPr txBox="1"/>
          <p:nvPr/>
        </p:nvSpPr>
        <p:spPr>
          <a:xfrm>
            <a:off x="7755534" y="9169560"/>
            <a:ext cx="10084791" cy="513923"/>
          </a:xfrm>
          <a:prstGeom prst="rect">
            <a:avLst/>
          </a:prstGeom>
        </p:spPr>
        <p:txBody>
          <a:bodyPr lIns="0" tIns="0" rIns="0" bIns="0" rtlCol="0" anchor="t">
            <a:spAutoFit/>
          </a:bodyPr>
          <a:lstStyle/>
          <a:p>
            <a:pPr algn="ctr">
              <a:lnSpc>
                <a:spcPts val="1952"/>
              </a:lnSpc>
              <a:spcBef>
                <a:spcPct val="0"/>
              </a:spcBef>
            </a:pPr>
            <a:r>
              <a:rPr lang="en-US" sz="1950">
                <a:ea typeface="+mn-lt"/>
                <a:cs typeface="+mn-lt"/>
              </a:rPr>
              <a:t>Source:  https://scottishrecoveryconsortium.org/wp-content/uploads/2020/04/src-digesting-the-evidence-research-1.pdf</a:t>
            </a:r>
            <a:endParaRPr lang="en-US" sz="1952">
              <a:solidFill>
                <a:srgbClr val="19598D"/>
              </a:solidFill>
              <a:latin typeface="Montserrat Extra-Bold Italics"/>
            </a:endParaRPr>
          </a:p>
        </p:txBody>
      </p:sp>
      <p:grpSp>
        <p:nvGrpSpPr>
          <p:cNvPr id="16" name="Group 15">
            <a:extLst>
              <a:ext uri="{FF2B5EF4-FFF2-40B4-BE49-F238E27FC236}">
                <a16:creationId xmlns:a16="http://schemas.microsoft.com/office/drawing/2014/main" id="{FEF1B1F2-F652-845A-D60D-7718385EBD97}"/>
              </a:ext>
            </a:extLst>
          </p:cNvPr>
          <p:cNvGrpSpPr/>
          <p:nvPr/>
        </p:nvGrpSpPr>
        <p:grpSpPr>
          <a:xfrm>
            <a:off x="7758243" y="3136416"/>
            <a:ext cx="6797484" cy="2788368"/>
            <a:chOff x="7758243" y="3136416"/>
            <a:chExt cx="6797484" cy="2788368"/>
          </a:xfrm>
        </p:grpSpPr>
        <p:sp>
          <p:nvSpPr>
            <p:cNvPr id="11" name="Oval 10">
              <a:extLst>
                <a:ext uri="{FF2B5EF4-FFF2-40B4-BE49-F238E27FC236}">
                  <a16:creationId xmlns:a16="http://schemas.microsoft.com/office/drawing/2014/main" id="{74274FD9-2FF4-F481-934A-A7CA42E6DE17}"/>
                </a:ext>
              </a:extLst>
            </p:cNvPr>
            <p:cNvSpPr/>
            <p:nvPr/>
          </p:nvSpPr>
          <p:spPr>
            <a:xfrm rot="1020000">
              <a:off x="7758243" y="3649791"/>
              <a:ext cx="1390650" cy="6477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cs typeface="Calibri"/>
              </a:endParaRPr>
            </a:p>
          </p:txBody>
        </p:sp>
        <p:sp>
          <p:nvSpPr>
            <p:cNvPr id="13" name="Oval 12">
              <a:extLst>
                <a:ext uri="{FF2B5EF4-FFF2-40B4-BE49-F238E27FC236}">
                  <a16:creationId xmlns:a16="http://schemas.microsoft.com/office/drawing/2014/main" id="{FF0D167E-621A-2A0C-8191-F03233065276}"/>
                </a:ext>
              </a:extLst>
            </p:cNvPr>
            <p:cNvSpPr/>
            <p:nvPr/>
          </p:nvSpPr>
          <p:spPr>
            <a:xfrm rot="2760000">
              <a:off x="9561084" y="4336863"/>
              <a:ext cx="1743075" cy="6477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cs typeface="Calibri"/>
              </a:endParaRPr>
            </a:p>
          </p:txBody>
        </p:sp>
        <p:sp>
          <p:nvSpPr>
            <p:cNvPr id="14" name="Oval 13">
              <a:extLst>
                <a:ext uri="{FF2B5EF4-FFF2-40B4-BE49-F238E27FC236}">
                  <a16:creationId xmlns:a16="http://schemas.microsoft.com/office/drawing/2014/main" id="{F8E3B217-1214-47E1-B430-1C5F452A3F91}"/>
                </a:ext>
              </a:extLst>
            </p:cNvPr>
            <p:cNvSpPr/>
            <p:nvPr/>
          </p:nvSpPr>
          <p:spPr>
            <a:xfrm rot="3900000">
              <a:off x="11177177" y="4429359"/>
              <a:ext cx="2266950" cy="7239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cs typeface="Calibri"/>
              </a:endParaRPr>
            </a:p>
          </p:txBody>
        </p:sp>
        <p:sp>
          <p:nvSpPr>
            <p:cNvPr id="15" name="Oval 14">
              <a:extLst>
                <a:ext uri="{FF2B5EF4-FFF2-40B4-BE49-F238E27FC236}">
                  <a16:creationId xmlns:a16="http://schemas.microsoft.com/office/drawing/2014/main" id="{9793AEEB-9290-35B4-462F-F5A5053325A9}"/>
                </a:ext>
              </a:extLst>
            </p:cNvPr>
            <p:cNvSpPr/>
            <p:nvPr/>
          </p:nvSpPr>
          <p:spPr>
            <a:xfrm rot="2820000">
              <a:off x="13198414" y="3712679"/>
              <a:ext cx="1933575" cy="78105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cs typeface="Calibri"/>
              </a:endParaRPr>
            </a:p>
          </p:txBody>
        </p:sp>
      </p:grpSp>
      <p:sp>
        <p:nvSpPr>
          <p:cNvPr id="18" name="Oval 17">
            <a:extLst>
              <a:ext uri="{FF2B5EF4-FFF2-40B4-BE49-F238E27FC236}">
                <a16:creationId xmlns:a16="http://schemas.microsoft.com/office/drawing/2014/main" id="{A2BD25C5-CECA-750B-E350-648D9A082BCE}"/>
              </a:ext>
            </a:extLst>
          </p:cNvPr>
          <p:cNvSpPr/>
          <p:nvPr/>
        </p:nvSpPr>
        <p:spPr>
          <a:xfrm rot="1020000">
            <a:off x="7758243" y="3649791"/>
            <a:ext cx="1390650" cy="6477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cs typeface="Calibri"/>
            </a:endParaRPr>
          </a:p>
        </p:txBody>
      </p:sp>
    </p:spTree>
    <p:extLst>
      <p:ext uri="{BB962C8B-B14F-4D97-AF65-F5344CB8AC3E}">
        <p14:creationId xmlns:p14="http://schemas.microsoft.com/office/powerpoint/2010/main" val="35715277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8436554"/>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2">
            <a:alphaModFix amt="75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rot="-5400000">
            <a:off x="215412" y="1249973"/>
            <a:ext cx="844062" cy="211015"/>
          </a:xfrm>
          <a:prstGeom prst="rect">
            <a:avLst/>
          </a:prstGeom>
        </p:spPr>
      </p:pic>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5" name="Picture 5"/>
          <p:cNvPicPr>
            <a:picLocks noChangeAspect="1"/>
          </p:cNvPicPr>
          <p:nvPr/>
        </p:nvPicPr>
        <p:blipFill>
          <a:blip r:embed="rId4"/>
          <a:srcRect/>
          <a:stretch>
            <a:fillRect/>
          </a:stretch>
        </p:blipFill>
        <p:spPr>
          <a:xfrm>
            <a:off x="7827302" y="663007"/>
            <a:ext cx="10210482" cy="7232868"/>
          </a:xfrm>
          <a:prstGeom prst="rect">
            <a:avLst/>
          </a:prstGeom>
        </p:spPr>
      </p:pic>
      <p:sp>
        <p:nvSpPr>
          <p:cNvPr id="6" name="TextBox 6"/>
          <p:cNvSpPr txBox="1"/>
          <p:nvPr/>
        </p:nvSpPr>
        <p:spPr>
          <a:xfrm>
            <a:off x="1107694" y="2084822"/>
            <a:ext cx="6710083" cy="3446263"/>
          </a:xfrm>
          <a:prstGeom prst="rect">
            <a:avLst/>
          </a:prstGeom>
        </p:spPr>
        <p:txBody>
          <a:bodyPr lIns="0" tIns="0" rIns="0" bIns="0" rtlCol="0" anchor="t">
            <a:spAutoFit/>
          </a:bodyPr>
          <a:lstStyle/>
          <a:p>
            <a:pPr>
              <a:lnSpc>
                <a:spcPts val="5579"/>
              </a:lnSpc>
            </a:pPr>
            <a:r>
              <a:rPr lang="en-US" sz="5579">
                <a:solidFill>
                  <a:srgbClr val="19598D"/>
                </a:solidFill>
                <a:latin typeface="Montserrat Extra-Bold"/>
              </a:rPr>
              <a:t>For employers – Recovery leads to “better than well”</a:t>
            </a:r>
          </a:p>
          <a:p>
            <a:pPr>
              <a:lnSpc>
                <a:spcPts val="4779"/>
              </a:lnSpc>
              <a:spcBef>
                <a:spcPct val="0"/>
              </a:spcBef>
            </a:pPr>
            <a:endParaRPr lang="en-US" sz="5579">
              <a:solidFill>
                <a:srgbClr val="19598D"/>
              </a:solidFill>
              <a:latin typeface="Montserrat Extra-Bold"/>
            </a:endParaRPr>
          </a:p>
        </p:txBody>
      </p:sp>
      <p:pic>
        <p:nvPicPr>
          <p:cNvPr id="8" name="Picture 8"/>
          <p:cNvPicPr>
            <a:picLocks noChangeAspect="1"/>
          </p:cNvPicPr>
          <p:nvPr/>
        </p:nvPicPr>
        <p:blipFill>
          <a:blip r:embed="rId5"/>
          <a:srcRect/>
          <a:stretch>
            <a:fillRect/>
          </a:stretch>
        </p:blipFill>
        <p:spPr>
          <a:xfrm>
            <a:off x="0" y="6971950"/>
            <a:ext cx="5985224" cy="5985224"/>
          </a:xfrm>
          <a:prstGeom prst="rect">
            <a:avLst/>
          </a:prstGeom>
        </p:spPr>
      </p:pic>
      <p:sp>
        <p:nvSpPr>
          <p:cNvPr id="10" name="TextBox 29">
            <a:extLst>
              <a:ext uri="{FF2B5EF4-FFF2-40B4-BE49-F238E27FC236}">
                <a16:creationId xmlns:a16="http://schemas.microsoft.com/office/drawing/2014/main" id="{DD72D21C-88AE-0727-4BFB-BB2B1BCE2FAB}"/>
              </a:ext>
            </a:extLst>
          </p:cNvPr>
          <p:cNvSpPr txBox="1"/>
          <p:nvPr/>
        </p:nvSpPr>
        <p:spPr>
          <a:xfrm>
            <a:off x="7755534" y="9169560"/>
            <a:ext cx="10084791" cy="513923"/>
          </a:xfrm>
          <a:prstGeom prst="rect">
            <a:avLst/>
          </a:prstGeom>
        </p:spPr>
        <p:txBody>
          <a:bodyPr lIns="0" tIns="0" rIns="0" bIns="0" rtlCol="0" anchor="t">
            <a:spAutoFit/>
          </a:bodyPr>
          <a:lstStyle/>
          <a:p>
            <a:pPr algn="ctr">
              <a:lnSpc>
                <a:spcPts val="1952"/>
              </a:lnSpc>
              <a:spcBef>
                <a:spcPct val="0"/>
              </a:spcBef>
            </a:pPr>
            <a:r>
              <a:rPr lang="en-US" sz="1950">
                <a:ea typeface="+mn-lt"/>
                <a:cs typeface="+mn-lt"/>
              </a:rPr>
              <a:t>Source:  https://scottishrecoveryconsortium.org/wp-content/uploads/2020/04/src-digesting-the-evidence-research-1.pdf</a:t>
            </a:r>
            <a:endParaRPr lang="en-US" sz="1952">
              <a:solidFill>
                <a:srgbClr val="19598D"/>
              </a:solidFill>
              <a:latin typeface="Montserrat Extra-Bold Italics"/>
            </a:endParaRPr>
          </a:p>
        </p:txBody>
      </p:sp>
      <p:grpSp>
        <p:nvGrpSpPr>
          <p:cNvPr id="22" name="Group 21">
            <a:extLst>
              <a:ext uri="{FF2B5EF4-FFF2-40B4-BE49-F238E27FC236}">
                <a16:creationId xmlns:a16="http://schemas.microsoft.com/office/drawing/2014/main" id="{0237E727-3F5D-3019-F736-8CD76158E86A}"/>
              </a:ext>
            </a:extLst>
          </p:cNvPr>
          <p:cNvGrpSpPr/>
          <p:nvPr/>
        </p:nvGrpSpPr>
        <p:grpSpPr>
          <a:xfrm>
            <a:off x="7868796" y="1245231"/>
            <a:ext cx="7032038" cy="3609975"/>
            <a:chOff x="7868796" y="1245231"/>
            <a:chExt cx="7032038" cy="3609975"/>
          </a:xfrm>
        </p:grpSpPr>
        <p:sp>
          <p:nvSpPr>
            <p:cNvPr id="17" name="Oval 16">
              <a:extLst>
                <a:ext uri="{FF2B5EF4-FFF2-40B4-BE49-F238E27FC236}">
                  <a16:creationId xmlns:a16="http://schemas.microsoft.com/office/drawing/2014/main" id="{C62C0F13-DA1D-B31D-D4E8-E55A17F98984}"/>
                </a:ext>
              </a:extLst>
            </p:cNvPr>
            <p:cNvSpPr/>
            <p:nvPr/>
          </p:nvSpPr>
          <p:spPr>
            <a:xfrm rot="19680000">
              <a:off x="7868796" y="3242764"/>
              <a:ext cx="1981200" cy="71437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9231145A-3B1C-33BE-A623-5913405C66EF}"/>
                </a:ext>
              </a:extLst>
            </p:cNvPr>
            <p:cNvSpPr/>
            <p:nvPr/>
          </p:nvSpPr>
          <p:spPr>
            <a:xfrm rot="-2520000">
              <a:off x="9556383" y="3544130"/>
              <a:ext cx="2190750" cy="71437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0A39C42B-A3F0-323D-8C00-305D1841B703}"/>
                </a:ext>
              </a:extLst>
            </p:cNvPr>
            <p:cNvSpPr/>
            <p:nvPr/>
          </p:nvSpPr>
          <p:spPr>
            <a:xfrm rot="17940000">
              <a:off x="10795604" y="2664456"/>
              <a:ext cx="3609975" cy="77152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EED41962-E0C1-FB9A-27EC-7AFF31671472}"/>
                </a:ext>
              </a:extLst>
            </p:cNvPr>
            <p:cNvSpPr/>
            <p:nvPr/>
          </p:nvSpPr>
          <p:spPr>
            <a:xfrm rot="18360000">
              <a:off x="13091084" y="2769075"/>
              <a:ext cx="2838450" cy="78105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3127080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9659626" cy="6857990"/>
          </a:xfrm>
          <a:prstGeom prst="rect">
            <a:avLst/>
          </a:prstGeom>
          <a:solidFill>
            <a:srgbClr val="19598D"/>
          </a:solidFill>
        </p:spPr>
      </p:sp>
      <p:sp>
        <p:nvSpPr>
          <p:cNvPr id="4" name="AutoShape 4"/>
          <p:cNvSpPr/>
          <p:nvPr/>
        </p:nvSpPr>
        <p:spPr>
          <a:xfrm>
            <a:off x="918220" y="4344136"/>
            <a:ext cx="4866384" cy="4231220"/>
          </a:xfrm>
          <a:prstGeom prst="rect">
            <a:avLst/>
          </a:prstGeom>
          <a:solidFill>
            <a:srgbClr val="000000">
              <a:alpha val="33725"/>
            </a:srgbClr>
          </a:solidFill>
        </p:spPr>
      </p:sp>
      <p:sp>
        <p:nvSpPr>
          <p:cNvPr id="5" name="AutoShape 5"/>
          <p:cNvSpPr/>
          <p:nvPr/>
        </p:nvSpPr>
        <p:spPr>
          <a:xfrm>
            <a:off x="692417" y="3991711"/>
            <a:ext cx="4864982" cy="4410778"/>
          </a:xfrm>
          <a:prstGeom prst="rect">
            <a:avLst/>
          </a:prstGeom>
          <a:solidFill>
            <a:srgbClr val="FFFFFF"/>
          </a:solidFill>
        </p:spPr>
      </p:sp>
      <p:sp>
        <p:nvSpPr>
          <p:cNvPr id="6" name="TextBox 6"/>
          <p:cNvSpPr txBox="1"/>
          <p:nvPr/>
        </p:nvSpPr>
        <p:spPr>
          <a:xfrm>
            <a:off x="612550" y="4269557"/>
            <a:ext cx="4384459" cy="3788410"/>
          </a:xfrm>
          <a:prstGeom prst="rect">
            <a:avLst/>
          </a:prstGeom>
        </p:spPr>
        <p:txBody>
          <a:bodyPr lIns="0" tIns="0" rIns="0" bIns="0" rtlCol="0" anchor="t">
            <a:spAutoFit/>
          </a:bodyPr>
          <a:lstStyle/>
          <a:p>
            <a:pPr marL="669286" lvl="1" indent="-334643">
              <a:lnSpc>
                <a:spcPts val="4339"/>
              </a:lnSpc>
              <a:buFont typeface="Arial"/>
              <a:buChar char="•"/>
            </a:pPr>
            <a:r>
              <a:rPr lang="en-US" sz="3099">
                <a:solidFill>
                  <a:srgbClr val="000000"/>
                </a:solidFill>
                <a:latin typeface="Montserrat Extra-Bold"/>
              </a:rPr>
              <a:t>Employer initiated treatment is MORE successful than treatment initiated by friends or family </a:t>
            </a:r>
          </a:p>
        </p:txBody>
      </p:sp>
      <p:pic>
        <p:nvPicPr>
          <p:cNvPr id="7" name="Picture 7"/>
          <p:cNvPicPr>
            <a:picLocks noChangeAspect="1"/>
          </p:cNvPicPr>
          <p:nvPr/>
        </p:nvPicPr>
        <p:blipFill>
          <a:blip r:embed="rId2">
            <a:alphaModFix amt="75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6377677" y="923192"/>
            <a:ext cx="844062" cy="211015"/>
          </a:xfrm>
          <a:prstGeom prst="rect">
            <a:avLst/>
          </a:prstGeom>
        </p:spPr>
      </p:pic>
      <p:pic>
        <p:nvPicPr>
          <p:cNvPr id="8" name="Picture 8"/>
          <p:cNvPicPr>
            <a:picLocks noChangeAspect="1"/>
          </p:cNvPicPr>
          <p:nvPr/>
        </p:nvPicPr>
        <p:blipFill>
          <a:blip r:embed="rId2">
            <a:alphaModFix amt="75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rot="-10800000">
            <a:off x="1028700" y="923192"/>
            <a:ext cx="844062" cy="211015"/>
          </a:xfrm>
          <a:prstGeom prst="rect">
            <a:avLst/>
          </a:prstGeom>
        </p:spPr>
      </p:pic>
      <p:sp>
        <p:nvSpPr>
          <p:cNvPr id="9" name="AutoShape 9"/>
          <p:cNvSpPr/>
          <p:nvPr/>
        </p:nvSpPr>
        <p:spPr>
          <a:xfrm rot="23662">
            <a:off x="13861144" y="1014412"/>
            <a:ext cx="2075766" cy="0"/>
          </a:xfrm>
          <a:prstGeom prst="line">
            <a:avLst/>
          </a:prstGeom>
          <a:ln w="28575" cap="rnd">
            <a:solidFill>
              <a:srgbClr val="FFFFFF">
                <a:alpha val="74902"/>
              </a:srgbClr>
            </a:solidFill>
            <a:prstDash val="solid"/>
            <a:headEnd type="none" w="sm" len="sm"/>
            <a:tailEnd type="none" w="sm" len="sm"/>
          </a:ln>
        </p:spPr>
      </p:sp>
      <p:sp>
        <p:nvSpPr>
          <p:cNvPr id="10" name="AutoShape 10"/>
          <p:cNvSpPr/>
          <p:nvPr/>
        </p:nvSpPr>
        <p:spPr>
          <a:xfrm rot="-10776337">
            <a:off x="2313529" y="1014413"/>
            <a:ext cx="2075766" cy="0"/>
          </a:xfrm>
          <a:prstGeom prst="line">
            <a:avLst/>
          </a:prstGeom>
          <a:ln w="28575" cap="rnd">
            <a:solidFill>
              <a:srgbClr val="FFFFFF">
                <a:alpha val="74902"/>
              </a:srgbClr>
            </a:solidFill>
            <a:prstDash val="solid"/>
            <a:headEnd type="none" w="sm" len="sm"/>
            <a:tailEnd type="none" w="sm" len="sm"/>
          </a:ln>
        </p:spPr>
      </p:sp>
      <p:pic>
        <p:nvPicPr>
          <p:cNvPr id="11" name="Picture 11"/>
          <p:cNvPicPr>
            <a:picLocks noChangeAspect="1"/>
          </p:cNvPicPr>
          <p:nvPr/>
        </p:nvPicPr>
        <p:blipFill>
          <a:blip r:embed="rId4"/>
          <a:srcRect/>
          <a:stretch>
            <a:fillRect/>
          </a:stretch>
        </p:blipFill>
        <p:spPr>
          <a:xfrm>
            <a:off x="0" y="6968953"/>
            <a:ext cx="5985224" cy="5985224"/>
          </a:xfrm>
          <a:prstGeom prst="rect">
            <a:avLst/>
          </a:prstGeom>
        </p:spPr>
      </p:pic>
      <p:sp>
        <p:nvSpPr>
          <p:cNvPr id="12" name="TextBox 12"/>
          <p:cNvSpPr txBox="1"/>
          <p:nvPr/>
        </p:nvSpPr>
        <p:spPr>
          <a:xfrm>
            <a:off x="1028700" y="2532218"/>
            <a:ext cx="15281024" cy="738506"/>
          </a:xfrm>
          <a:prstGeom prst="rect">
            <a:avLst/>
          </a:prstGeom>
        </p:spPr>
        <p:txBody>
          <a:bodyPr lIns="0" tIns="0" rIns="0" bIns="0" rtlCol="0" anchor="t">
            <a:spAutoFit/>
          </a:bodyPr>
          <a:lstStyle/>
          <a:p>
            <a:pPr>
              <a:lnSpc>
                <a:spcPts val="6019"/>
              </a:lnSpc>
            </a:pPr>
            <a:r>
              <a:rPr lang="en-US" sz="4299">
                <a:solidFill>
                  <a:srgbClr val="FFFFFF"/>
                </a:solidFill>
                <a:latin typeface="Montserrat Extra-Bold"/>
              </a:rPr>
              <a:t>2020 US based analysis:</a:t>
            </a:r>
          </a:p>
        </p:txBody>
      </p:sp>
      <p:sp>
        <p:nvSpPr>
          <p:cNvPr id="13" name="TextBox 13"/>
          <p:cNvSpPr txBox="1"/>
          <p:nvPr/>
        </p:nvSpPr>
        <p:spPr>
          <a:xfrm>
            <a:off x="5803571" y="617741"/>
            <a:ext cx="6030100" cy="1920300"/>
          </a:xfrm>
          <a:prstGeom prst="rect">
            <a:avLst/>
          </a:prstGeom>
        </p:spPr>
        <p:txBody>
          <a:bodyPr lIns="0" tIns="0" rIns="0" bIns="0" rtlCol="0" anchor="t">
            <a:spAutoFit/>
          </a:bodyPr>
          <a:lstStyle/>
          <a:p>
            <a:pPr algn="ctr">
              <a:lnSpc>
                <a:spcPts val="7672"/>
              </a:lnSpc>
            </a:pPr>
            <a:r>
              <a:rPr lang="en-US" sz="5950">
                <a:solidFill>
                  <a:srgbClr val="FFFFFF"/>
                </a:solidFill>
                <a:latin typeface="Montserrat Extra-Bold"/>
              </a:rPr>
              <a:t>BETTER THAN WELL...</a:t>
            </a:r>
          </a:p>
        </p:txBody>
      </p:sp>
      <p:sp>
        <p:nvSpPr>
          <p:cNvPr id="14" name="AutoShape 14"/>
          <p:cNvSpPr/>
          <p:nvPr/>
        </p:nvSpPr>
        <p:spPr>
          <a:xfrm>
            <a:off x="12814746" y="4344136"/>
            <a:ext cx="4866384" cy="4231220"/>
          </a:xfrm>
          <a:prstGeom prst="rect">
            <a:avLst/>
          </a:prstGeom>
          <a:solidFill>
            <a:srgbClr val="000000">
              <a:alpha val="33725"/>
            </a:srgbClr>
          </a:solidFill>
        </p:spPr>
      </p:sp>
      <p:sp>
        <p:nvSpPr>
          <p:cNvPr id="15" name="AutoShape 15"/>
          <p:cNvSpPr/>
          <p:nvPr/>
        </p:nvSpPr>
        <p:spPr>
          <a:xfrm>
            <a:off x="12557571" y="3991711"/>
            <a:ext cx="4864982" cy="4410778"/>
          </a:xfrm>
          <a:prstGeom prst="rect">
            <a:avLst/>
          </a:prstGeom>
          <a:solidFill>
            <a:srgbClr val="FFFFFF"/>
          </a:solidFill>
        </p:spPr>
      </p:sp>
      <p:sp>
        <p:nvSpPr>
          <p:cNvPr id="16" name="AutoShape 16"/>
          <p:cNvSpPr/>
          <p:nvPr/>
        </p:nvSpPr>
        <p:spPr>
          <a:xfrm>
            <a:off x="6967287" y="4344136"/>
            <a:ext cx="4866384" cy="4231220"/>
          </a:xfrm>
          <a:prstGeom prst="rect">
            <a:avLst/>
          </a:prstGeom>
          <a:solidFill>
            <a:srgbClr val="000000">
              <a:alpha val="33725"/>
            </a:srgbClr>
          </a:solidFill>
        </p:spPr>
      </p:sp>
      <p:sp>
        <p:nvSpPr>
          <p:cNvPr id="17" name="AutoShape 17"/>
          <p:cNvSpPr/>
          <p:nvPr/>
        </p:nvSpPr>
        <p:spPr>
          <a:xfrm>
            <a:off x="6711509" y="3991711"/>
            <a:ext cx="4864982" cy="4410778"/>
          </a:xfrm>
          <a:prstGeom prst="rect">
            <a:avLst/>
          </a:prstGeom>
          <a:solidFill>
            <a:srgbClr val="FFFFFF"/>
          </a:solidFill>
        </p:spPr>
      </p:sp>
      <p:sp>
        <p:nvSpPr>
          <p:cNvPr id="18" name="TextBox 18"/>
          <p:cNvSpPr txBox="1"/>
          <p:nvPr/>
        </p:nvSpPr>
        <p:spPr>
          <a:xfrm>
            <a:off x="6711509" y="4269557"/>
            <a:ext cx="4384459" cy="3268972"/>
          </a:xfrm>
          <a:prstGeom prst="rect">
            <a:avLst/>
          </a:prstGeom>
        </p:spPr>
        <p:txBody>
          <a:bodyPr lIns="0" tIns="0" rIns="0" bIns="0" rtlCol="0" anchor="t">
            <a:spAutoFit/>
          </a:bodyPr>
          <a:lstStyle/>
          <a:p>
            <a:pPr marL="669286" lvl="1" indent="-334643">
              <a:lnSpc>
                <a:spcPts val="4339"/>
              </a:lnSpc>
              <a:buFont typeface="Arial"/>
              <a:buChar char="•"/>
            </a:pPr>
            <a:r>
              <a:rPr lang="en-US" sz="3099" dirty="0">
                <a:solidFill>
                  <a:srgbClr val="000000"/>
                </a:solidFill>
                <a:latin typeface="Montserrat Extra-Bold"/>
              </a:rPr>
              <a:t>Employees who recover from Substance Use Disorder save a company over $8.5k on average</a:t>
            </a:r>
          </a:p>
        </p:txBody>
      </p:sp>
      <p:sp>
        <p:nvSpPr>
          <p:cNvPr id="19" name="TextBox 19"/>
          <p:cNvSpPr txBox="1"/>
          <p:nvPr/>
        </p:nvSpPr>
        <p:spPr>
          <a:xfrm>
            <a:off x="12557571" y="4269557"/>
            <a:ext cx="4384459" cy="2169697"/>
          </a:xfrm>
          <a:prstGeom prst="rect">
            <a:avLst/>
          </a:prstGeom>
        </p:spPr>
        <p:txBody>
          <a:bodyPr lIns="0" tIns="0" rIns="0" bIns="0" rtlCol="0" anchor="t">
            <a:spAutoFit/>
          </a:bodyPr>
          <a:lstStyle/>
          <a:p>
            <a:pPr marL="668655" lvl="1" indent="-334010">
              <a:lnSpc>
                <a:spcPts val="4339"/>
              </a:lnSpc>
              <a:buFont typeface="Arial"/>
              <a:buChar char="•"/>
            </a:pPr>
            <a:r>
              <a:rPr lang="en-US" sz="3050">
                <a:solidFill>
                  <a:srgbClr val="000000"/>
                </a:solidFill>
                <a:latin typeface="Montserrat Extra-Bold"/>
              </a:rPr>
              <a:t>Have 3.5 LESS sick days than an average employee </a:t>
            </a:r>
            <a:endParaRPr lang="en-US"/>
          </a:p>
        </p:txBody>
      </p:sp>
      <p:sp>
        <p:nvSpPr>
          <p:cNvPr id="2" name="TextBox 1">
            <a:extLst>
              <a:ext uri="{FF2B5EF4-FFF2-40B4-BE49-F238E27FC236}">
                <a16:creationId xmlns:a16="http://schemas.microsoft.com/office/drawing/2014/main" id="{0526C9B0-6BF5-DEA8-CC0B-FD664160B5F6}"/>
              </a:ext>
            </a:extLst>
          </p:cNvPr>
          <p:cNvSpPr txBox="1"/>
          <p:nvPr/>
        </p:nvSpPr>
        <p:spPr>
          <a:xfrm>
            <a:off x="9582150" y="9220200"/>
            <a:ext cx="10077450" cy="3924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950">
                <a:solidFill>
                  <a:srgbClr val="19598D"/>
                </a:solidFill>
                <a:latin typeface="Montserrat Extra-Bold"/>
              </a:rPr>
              <a:t>Source: </a:t>
            </a:r>
            <a:r>
              <a:rPr lang="en-US" sz="1950">
                <a:solidFill>
                  <a:srgbClr val="19598D"/>
                </a:solidFill>
                <a:latin typeface="Montserrat Extra-Bold"/>
                <a:hlinkClick r:id="rId5"/>
              </a:rPr>
              <a:t>NORC Uni of Chicago</a:t>
            </a:r>
            <a:endParaRPr lang="en-US" sz="1950">
              <a:solidFill>
                <a:srgbClr val="19598D"/>
              </a:solidFill>
              <a:latin typeface="Montserrat Extra-Bo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6704905" cy="8534400"/>
            <a:chOff x="0" y="0"/>
            <a:chExt cx="3496636" cy="4450725"/>
          </a:xfrm>
        </p:grpSpPr>
        <p:sp>
          <p:nvSpPr>
            <p:cNvPr id="3" name="Freeform 3"/>
            <p:cNvSpPr/>
            <p:nvPr/>
          </p:nvSpPr>
          <p:spPr>
            <a:xfrm>
              <a:off x="0" y="0"/>
              <a:ext cx="3496636" cy="4450725"/>
            </a:xfrm>
            <a:custGeom>
              <a:avLst/>
              <a:gdLst/>
              <a:ahLst/>
              <a:cxnLst/>
              <a:rect l="l" t="t" r="r" b="b"/>
              <a:pathLst>
                <a:path w="3496636" h="4450725">
                  <a:moveTo>
                    <a:pt x="0" y="0"/>
                  </a:moveTo>
                  <a:lnTo>
                    <a:pt x="3496636" y="0"/>
                  </a:lnTo>
                  <a:lnTo>
                    <a:pt x="3496636" y="4450725"/>
                  </a:lnTo>
                  <a:lnTo>
                    <a:pt x="0" y="4450725"/>
                  </a:lnTo>
                  <a:close/>
                </a:path>
              </a:pathLst>
            </a:custGeom>
            <a:solidFill>
              <a:srgbClr val="19598D"/>
            </a:solidFill>
          </p:spPr>
        </p:sp>
      </p:grpSp>
      <p:grpSp>
        <p:nvGrpSpPr>
          <p:cNvPr id="4" name="Group 4"/>
          <p:cNvGrpSpPr/>
          <p:nvPr/>
        </p:nvGrpSpPr>
        <p:grpSpPr>
          <a:xfrm>
            <a:off x="674805" y="2678909"/>
            <a:ext cx="6740806" cy="4046188"/>
            <a:chOff x="0" y="0"/>
            <a:chExt cx="8987742" cy="5394917"/>
          </a:xfrm>
        </p:grpSpPr>
        <p:pic>
          <p:nvPicPr>
            <p:cNvPr id="5" name="Picture 5"/>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0"/>
              <a:ext cx="8987742" cy="5394917"/>
            </a:xfrm>
            <a:prstGeom prst="rect">
              <a:avLst/>
            </a:prstGeom>
          </p:spPr>
        </p:pic>
      </p:grpSp>
      <p:pic>
        <p:nvPicPr>
          <p:cNvPr id="6" name="Picture 6"/>
          <p:cNvPicPr>
            <a:picLocks noChangeAspect="1"/>
          </p:cNvPicPr>
          <p:nvPr/>
        </p:nvPicPr>
        <p:blipFill>
          <a:blip r:embed="rId3"/>
          <a:srcRect/>
          <a:stretch>
            <a:fillRect/>
          </a:stretch>
        </p:blipFill>
        <p:spPr>
          <a:xfrm>
            <a:off x="0" y="6968953"/>
            <a:ext cx="5985224" cy="5985224"/>
          </a:xfrm>
          <a:prstGeom prst="rect">
            <a:avLst/>
          </a:prstGeom>
        </p:spPr>
      </p:pic>
      <p:sp>
        <p:nvSpPr>
          <p:cNvPr id="7" name="TextBox 7"/>
          <p:cNvSpPr txBox="1"/>
          <p:nvPr/>
        </p:nvSpPr>
        <p:spPr>
          <a:xfrm>
            <a:off x="674805" y="527049"/>
            <a:ext cx="6030100" cy="1908004"/>
          </a:xfrm>
          <a:prstGeom prst="rect">
            <a:avLst/>
          </a:prstGeom>
        </p:spPr>
        <p:txBody>
          <a:bodyPr lIns="0" tIns="0" rIns="0" bIns="0" rtlCol="0" anchor="t">
            <a:spAutoFit/>
          </a:bodyPr>
          <a:lstStyle/>
          <a:p>
            <a:pPr>
              <a:lnSpc>
                <a:spcPts val="7672"/>
              </a:lnSpc>
            </a:pPr>
            <a:r>
              <a:rPr lang="en-US" sz="5950">
                <a:solidFill>
                  <a:srgbClr val="FFFFFF"/>
                </a:solidFill>
                <a:latin typeface="Montserrat Extra-Bold"/>
              </a:rPr>
              <a:t>BETTER THAN WELL...</a:t>
            </a:r>
          </a:p>
        </p:txBody>
      </p:sp>
      <p:sp>
        <p:nvSpPr>
          <p:cNvPr id="8" name="TextBox 8"/>
          <p:cNvSpPr txBox="1"/>
          <p:nvPr/>
        </p:nvSpPr>
        <p:spPr>
          <a:xfrm>
            <a:off x="7415611" y="834316"/>
            <a:ext cx="10499940" cy="4036361"/>
          </a:xfrm>
          <a:prstGeom prst="rect">
            <a:avLst/>
          </a:prstGeom>
        </p:spPr>
        <p:txBody>
          <a:bodyPr wrap="square" lIns="0" tIns="0" rIns="0" bIns="0" rtlCol="0" anchor="t">
            <a:spAutoFit/>
          </a:bodyPr>
          <a:lstStyle/>
          <a:p>
            <a:pPr marL="431165" lvl="1">
              <a:lnSpc>
                <a:spcPts val="3999"/>
              </a:lnSpc>
            </a:pPr>
            <a:r>
              <a:rPr lang="en-US" sz="3950" dirty="0">
                <a:solidFill>
                  <a:srgbClr val="000000"/>
                </a:solidFill>
                <a:latin typeface="Montserrat Bold"/>
              </a:rPr>
              <a:t>People who participate in 12 Step </a:t>
            </a:r>
            <a:r>
              <a:rPr lang="en-US" sz="3950" dirty="0" err="1">
                <a:solidFill>
                  <a:srgbClr val="000000"/>
                </a:solidFill>
                <a:latin typeface="Montserrat Bold"/>
              </a:rPr>
              <a:t>Programmes</a:t>
            </a:r>
            <a:r>
              <a:rPr lang="en-US" sz="3950" dirty="0">
                <a:solidFill>
                  <a:srgbClr val="000000"/>
                </a:solidFill>
                <a:latin typeface="Montserrat Bold"/>
              </a:rPr>
              <a:t> </a:t>
            </a:r>
            <a:endParaRPr lang="en-US" sz="3950" dirty="0">
              <a:solidFill>
                <a:srgbClr val="000000"/>
              </a:solidFill>
              <a:latin typeface="Calibri"/>
              <a:cs typeface="Calibri"/>
            </a:endParaRPr>
          </a:p>
          <a:p>
            <a:pPr marL="431165" lvl="1">
              <a:lnSpc>
                <a:spcPts val="3999"/>
              </a:lnSpc>
            </a:pPr>
            <a:endParaRPr lang="en-US" sz="3950" dirty="0">
              <a:solidFill>
                <a:srgbClr val="000000"/>
              </a:solidFill>
              <a:latin typeface="Montserrat Bold"/>
            </a:endParaRPr>
          </a:p>
          <a:p>
            <a:pPr marL="1002665" lvl="1" indent="-571500">
              <a:lnSpc>
                <a:spcPts val="3999"/>
              </a:lnSpc>
              <a:buFont typeface="Calibri"/>
              <a:buChar char="-"/>
            </a:pPr>
            <a:r>
              <a:rPr lang="en-US" sz="3950" dirty="0">
                <a:solidFill>
                  <a:srgbClr val="000000"/>
                </a:solidFill>
                <a:latin typeface="Montserrat Bold"/>
              </a:rPr>
              <a:t>are more likely to be employed</a:t>
            </a:r>
            <a:endParaRPr lang="en-US" dirty="0">
              <a:solidFill>
                <a:srgbClr val="000000"/>
              </a:solidFill>
              <a:latin typeface="Calibri"/>
              <a:cs typeface="Calibri"/>
            </a:endParaRPr>
          </a:p>
          <a:p>
            <a:pPr marL="1002665" lvl="1" indent="-571500">
              <a:lnSpc>
                <a:spcPts val="3999"/>
              </a:lnSpc>
              <a:buFont typeface="Calibri"/>
              <a:buChar char="-"/>
            </a:pPr>
            <a:r>
              <a:rPr lang="en-US" sz="3950" dirty="0">
                <a:solidFill>
                  <a:srgbClr val="000000"/>
                </a:solidFill>
                <a:latin typeface="Montserrat Bold"/>
              </a:rPr>
              <a:t>have higher rates of job satisfaction</a:t>
            </a:r>
            <a:endParaRPr lang="en-US" dirty="0">
              <a:solidFill>
                <a:srgbClr val="000000"/>
              </a:solidFill>
              <a:latin typeface="Calibri"/>
              <a:cs typeface="Calibri"/>
            </a:endParaRPr>
          </a:p>
          <a:p>
            <a:pPr marL="1002665" lvl="1" indent="-571500">
              <a:lnSpc>
                <a:spcPts val="3999"/>
              </a:lnSpc>
              <a:buFont typeface="Calibri"/>
              <a:buChar char="-"/>
            </a:pPr>
            <a:r>
              <a:rPr lang="en-US" sz="3950" dirty="0">
                <a:solidFill>
                  <a:srgbClr val="000000"/>
                </a:solidFill>
                <a:latin typeface="Montserrat Bold"/>
              </a:rPr>
              <a:t>earn higher wages </a:t>
            </a:r>
            <a:endParaRPr lang="en-US" dirty="0">
              <a:solidFill>
                <a:srgbClr val="000000"/>
              </a:solidFill>
              <a:latin typeface="Calibri"/>
              <a:cs typeface="Calibri"/>
            </a:endParaRPr>
          </a:p>
          <a:p>
            <a:pPr marL="431165" lvl="1">
              <a:lnSpc>
                <a:spcPts val="3999"/>
              </a:lnSpc>
            </a:pPr>
            <a:endParaRPr lang="en-US" sz="3950" dirty="0">
              <a:solidFill>
                <a:srgbClr val="000000"/>
              </a:solidFill>
              <a:latin typeface="Montserrat Bold"/>
            </a:endParaRPr>
          </a:p>
          <a:p>
            <a:pPr marL="431165" lvl="1">
              <a:lnSpc>
                <a:spcPts val="3999"/>
              </a:lnSpc>
            </a:pPr>
            <a:endParaRPr lang="en-US" dirty="0">
              <a:cs typeface="Calibri"/>
            </a:endParaRPr>
          </a:p>
        </p:txBody>
      </p:sp>
      <p:sp>
        <p:nvSpPr>
          <p:cNvPr id="9" name="TextBox 9"/>
          <p:cNvSpPr txBox="1"/>
          <p:nvPr/>
        </p:nvSpPr>
        <p:spPr>
          <a:xfrm>
            <a:off x="7510861" y="3858590"/>
            <a:ext cx="9528390" cy="2568460"/>
          </a:xfrm>
          <a:prstGeom prst="rect">
            <a:avLst/>
          </a:prstGeom>
        </p:spPr>
        <p:txBody>
          <a:bodyPr lIns="0" tIns="0" rIns="0" bIns="0" rtlCol="0" anchor="t">
            <a:spAutoFit/>
          </a:bodyPr>
          <a:lstStyle/>
          <a:p>
            <a:pPr marL="431165" lvl="1">
              <a:lnSpc>
                <a:spcPts val="3999"/>
              </a:lnSpc>
            </a:pPr>
            <a:endParaRPr lang="en-US" sz="3950" dirty="0">
              <a:latin typeface="Montserrat Bold"/>
            </a:endParaRPr>
          </a:p>
          <a:p>
            <a:pPr marL="862965" lvl="1" indent="-431800">
              <a:lnSpc>
                <a:spcPts val="3999"/>
              </a:lnSpc>
              <a:buFont typeface="Arial"/>
              <a:buChar char="•"/>
            </a:pPr>
            <a:endParaRPr lang="en-US" sz="3950" dirty="0">
              <a:solidFill>
                <a:srgbClr val="000000"/>
              </a:solidFill>
              <a:latin typeface="Montserrat Bold"/>
            </a:endParaRPr>
          </a:p>
          <a:p>
            <a:pPr marL="1002665" lvl="1" indent="-571500">
              <a:lnSpc>
                <a:spcPts val="3999"/>
              </a:lnSpc>
              <a:buFont typeface="Calibri"/>
              <a:buChar char="-"/>
            </a:pPr>
            <a:r>
              <a:rPr lang="en-US" sz="3950" dirty="0">
                <a:solidFill>
                  <a:srgbClr val="000000"/>
                </a:solidFill>
                <a:latin typeface="Montserrat Bold"/>
              </a:rPr>
              <a:t>have lower rates of absenteeism, tardiness, and accidents  </a:t>
            </a:r>
            <a:endParaRPr lang="en-US" dirty="0">
              <a:cs typeface="Calibri"/>
            </a:endParaRPr>
          </a:p>
        </p:txBody>
      </p:sp>
      <p:sp>
        <p:nvSpPr>
          <p:cNvPr id="10" name="TextBox 10"/>
          <p:cNvSpPr txBox="1"/>
          <p:nvPr/>
        </p:nvSpPr>
        <p:spPr>
          <a:xfrm>
            <a:off x="11146698" y="4134815"/>
            <a:ext cx="10084791" cy="268676"/>
          </a:xfrm>
          <a:prstGeom prst="rect">
            <a:avLst/>
          </a:prstGeom>
        </p:spPr>
        <p:txBody>
          <a:bodyPr lIns="0" tIns="0" rIns="0" bIns="0" rtlCol="0" anchor="t">
            <a:spAutoFit/>
          </a:bodyPr>
          <a:lstStyle/>
          <a:p>
            <a:pPr marL="421609" lvl="1" indent="-210804">
              <a:lnSpc>
                <a:spcPts val="1952"/>
              </a:lnSpc>
              <a:spcBef>
                <a:spcPct val="0"/>
              </a:spcBef>
              <a:buFont typeface="Arial"/>
              <a:buChar char="•"/>
            </a:pPr>
            <a:r>
              <a:rPr lang="en-US" sz="1952">
                <a:solidFill>
                  <a:srgbClr val="19598D"/>
                </a:solidFill>
                <a:latin typeface="Montserrat Extra-Bold"/>
              </a:rPr>
              <a:t>National Institute on Drug Abuse (US)</a:t>
            </a:r>
          </a:p>
        </p:txBody>
      </p:sp>
      <p:sp>
        <p:nvSpPr>
          <p:cNvPr id="11" name="TextBox 11"/>
          <p:cNvSpPr txBox="1"/>
          <p:nvPr/>
        </p:nvSpPr>
        <p:spPr>
          <a:xfrm>
            <a:off x="9146184" y="6834164"/>
            <a:ext cx="10084791" cy="256480"/>
          </a:xfrm>
          <a:prstGeom prst="rect">
            <a:avLst/>
          </a:prstGeom>
        </p:spPr>
        <p:txBody>
          <a:bodyPr wrap="square" lIns="0" tIns="0" rIns="0" bIns="0" rtlCol="0" anchor="t">
            <a:spAutoFit/>
          </a:bodyPr>
          <a:lstStyle/>
          <a:p>
            <a:pPr marL="421005" lvl="1" indent="-210185">
              <a:lnSpc>
                <a:spcPts val="1952"/>
              </a:lnSpc>
              <a:spcBef>
                <a:spcPct val="0"/>
              </a:spcBef>
              <a:buFont typeface="Arial"/>
              <a:buChar char="•"/>
            </a:pPr>
            <a:r>
              <a:rPr lang="en-US" sz="1950">
                <a:solidFill>
                  <a:srgbClr val="19598D"/>
                </a:solidFill>
                <a:latin typeface="Montserrat Extra-Bold"/>
              </a:rPr>
              <a:t>Substance Abuse and Mental Health Services Administration (US)</a:t>
            </a:r>
            <a:endParaRPr lang="en-US" sz="1950"/>
          </a:p>
        </p:txBody>
      </p:sp>
      <p:sp>
        <p:nvSpPr>
          <p:cNvPr id="12" name="TextBox 11">
            <a:extLst>
              <a:ext uri="{FF2B5EF4-FFF2-40B4-BE49-F238E27FC236}">
                <a16:creationId xmlns:a16="http://schemas.microsoft.com/office/drawing/2014/main" id="{80FE1874-50A6-E8BB-6548-C5F7A2A20CAE}"/>
              </a:ext>
            </a:extLst>
          </p:cNvPr>
          <p:cNvSpPr txBox="1"/>
          <p:nvPr/>
        </p:nvSpPr>
        <p:spPr>
          <a:xfrm>
            <a:off x="7915275" y="7639050"/>
            <a:ext cx="10372725" cy="13080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950" dirty="0">
                <a:latin typeface="Montserrat Bold"/>
              </a:rPr>
              <a:t>compared to people who do not participate in 12 Step </a:t>
            </a:r>
            <a:r>
              <a:rPr lang="en-US" sz="3950" dirty="0" err="1">
                <a:latin typeface="Montserrat Bold"/>
              </a:rPr>
              <a:t>Programmes</a:t>
            </a:r>
            <a:r>
              <a:rPr lang="en-US" sz="3950" dirty="0">
                <a:latin typeface="Montserrat Bold"/>
              </a:rPr>
              <a:t>.</a:t>
            </a:r>
            <a:endParaRPr lang="en-GB"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70000"/>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pic>
        <p:nvPicPr>
          <p:cNvPr id="3" name="Picture 3"/>
          <p:cNvPicPr>
            <a:picLocks noChangeAspect="1"/>
          </p:cNvPicPr>
          <p:nvPr/>
        </p:nvPicPr>
        <p:blipFill>
          <a:blip r:embed="rId3">
            <a:alphaModFix amt="75000"/>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5400000">
            <a:off x="215412" y="1249973"/>
            <a:ext cx="844062" cy="211015"/>
          </a:xfrm>
          <a:prstGeom prst="rect">
            <a:avLst/>
          </a:prstGeom>
        </p:spPr>
      </p:pic>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5" name="Picture 5"/>
          <p:cNvPicPr>
            <a:picLocks noChangeAspect="1"/>
          </p:cNvPicPr>
          <p:nvPr/>
        </p:nvPicPr>
        <p:blipFill>
          <a:blip r:embed="rId5"/>
          <a:srcRect/>
          <a:stretch>
            <a:fillRect/>
          </a:stretch>
        </p:blipFill>
        <p:spPr>
          <a:xfrm>
            <a:off x="0" y="6971950"/>
            <a:ext cx="5985224" cy="5985224"/>
          </a:xfrm>
          <a:prstGeom prst="rect">
            <a:avLst/>
          </a:prstGeom>
        </p:spPr>
      </p:pic>
      <p:sp>
        <p:nvSpPr>
          <p:cNvPr id="6" name="TextBox 6"/>
          <p:cNvSpPr txBox="1"/>
          <p:nvPr/>
        </p:nvSpPr>
        <p:spPr>
          <a:xfrm>
            <a:off x="780317" y="2973330"/>
            <a:ext cx="16727365" cy="1410643"/>
          </a:xfrm>
          <a:prstGeom prst="rect">
            <a:avLst/>
          </a:prstGeom>
        </p:spPr>
        <p:txBody>
          <a:bodyPr lIns="0" tIns="0" rIns="0" bIns="0" rtlCol="0" anchor="t">
            <a:spAutoFit/>
          </a:bodyPr>
          <a:lstStyle/>
          <a:p>
            <a:pPr algn="ctr">
              <a:lnSpc>
                <a:spcPts val="10999"/>
              </a:lnSpc>
              <a:spcBef>
                <a:spcPct val="0"/>
              </a:spcBef>
            </a:pPr>
            <a:r>
              <a:rPr lang="en-US" sz="10999" dirty="0">
                <a:solidFill>
                  <a:srgbClr val="19598D"/>
                </a:solidFill>
                <a:latin typeface="Montserrat Extra-Bold"/>
              </a:rPr>
              <a:t>NEXT STEPS FOR US</a:t>
            </a:r>
          </a:p>
        </p:txBody>
      </p:sp>
      <p:sp>
        <p:nvSpPr>
          <p:cNvPr id="7" name="TextBox 9">
            <a:extLst>
              <a:ext uri="{FF2B5EF4-FFF2-40B4-BE49-F238E27FC236}">
                <a16:creationId xmlns:a16="http://schemas.microsoft.com/office/drawing/2014/main" id="{2936AE42-C872-BB4D-F471-747BE0BBA1EE}"/>
              </a:ext>
            </a:extLst>
          </p:cNvPr>
          <p:cNvSpPr txBox="1"/>
          <p:nvPr/>
        </p:nvSpPr>
        <p:spPr>
          <a:xfrm>
            <a:off x="1214212" y="4105869"/>
            <a:ext cx="15561802" cy="3594317"/>
          </a:xfrm>
          <a:prstGeom prst="rect">
            <a:avLst/>
          </a:prstGeom>
        </p:spPr>
        <p:txBody>
          <a:bodyPr wrap="square" lIns="0" tIns="0" rIns="0" bIns="0" rtlCol="0" anchor="t">
            <a:spAutoFit/>
          </a:bodyPr>
          <a:lstStyle/>
          <a:p>
            <a:pPr marL="431165" lvl="1">
              <a:lnSpc>
                <a:spcPts val="3999"/>
              </a:lnSpc>
            </a:pPr>
            <a:endParaRPr lang="en-US" sz="3950" dirty="0">
              <a:latin typeface="Montserrat Bold"/>
            </a:endParaRPr>
          </a:p>
          <a:p>
            <a:pPr marL="862965" lvl="1" indent="-431800">
              <a:lnSpc>
                <a:spcPts val="3999"/>
              </a:lnSpc>
              <a:buFont typeface="Arial"/>
              <a:buChar char="•"/>
            </a:pPr>
            <a:endParaRPr lang="en-US" sz="3950" dirty="0">
              <a:solidFill>
                <a:srgbClr val="000000"/>
              </a:solidFill>
              <a:latin typeface="Montserrat Bold"/>
            </a:endParaRPr>
          </a:p>
          <a:p>
            <a:pPr marL="1002665" lvl="1" indent="-571500">
              <a:lnSpc>
                <a:spcPts val="3999"/>
              </a:lnSpc>
              <a:buFont typeface="Calibri"/>
              <a:buChar char="-"/>
            </a:pPr>
            <a:r>
              <a:rPr lang="en-US" sz="3950" dirty="0">
                <a:solidFill>
                  <a:srgbClr val="000000"/>
                </a:solidFill>
                <a:latin typeface="Montserrat Bold"/>
              </a:rPr>
              <a:t>Increase / widen UK research on contribution of recovery</a:t>
            </a:r>
            <a:br>
              <a:rPr lang="en-US" sz="3950" dirty="0">
                <a:solidFill>
                  <a:srgbClr val="000000"/>
                </a:solidFill>
                <a:latin typeface="Montserrat Bold"/>
              </a:rPr>
            </a:br>
            <a:endParaRPr lang="en-US" sz="3950" dirty="0">
              <a:solidFill>
                <a:srgbClr val="000000"/>
              </a:solidFill>
              <a:latin typeface="Montserrat Bold"/>
            </a:endParaRPr>
          </a:p>
          <a:p>
            <a:pPr marL="1002665" lvl="1" indent="-571500">
              <a:lnSpc>
                <a:spcPts val="3999"/>
              </a:lnSpc>
              <a:buFont typeface="Calibri"/>
              <a:buChar char="-"/>
            </a:pPr>
            <a:r>
              <a:rPr lang="en-US" sz="3950" dirty="0">
                <a:solidFill>
                  <a:srgbClr val="000000"/>
                </a:solidFill>
                <a:latin typeface="Montserrat Bold"/>
              </a:rPr>
              <a:t>Call for evidence on cost of non drug/alcohol addiction</a:t>
            </a:r>
            <a:br>
              <a:rPr lang="en-US" sz="3950" dirty="0">
                <a:solidFill>
                  <a:srgbClr val="000000"/>
                </a:solidFill>
                <a:latin typeface="Montserrat Bold"/>
              </a:rPr>
            </a:br>
            <a:endParaRPr lang="en-US" sz="3950" dirty="0">
              <a:solidFill>
                <a:srgbClr val="000000"/>
              </a:solidFill>
              <a:latin typeface="Montserrat Bold"/>
            </a:endParaRPr>
          </a:p>
          <a:p>
            <a:pPr marL="1002665" lvl="1" indent="-571500">
              <a:lnSpc>
                <a:spcPts val="3999"/>
              </a:lnSpc>
              <a:buFont typeface="Calibri"/>
              <a:buChar char="-"/>
            </a:pPr>
            <a:r>
              <a:rPr lang="en-US" sz="3950" dirty="0">
                <a:solidFill>
                  <a:srgbClr val="000000"/>
                </a:solidFill>
                <a:latin typeface="Montserrat Bold"/>
              </a:rPr>
              <a:t>Create ‘NICE Guideline’ equivalents for employers   </a:t>
            </a:r>
            <a:endParaRPr lang="en-US" dirty="0">
              <a:cs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70000"/>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pic>
        <p:nvPicPr>
          <p:cNvPr id="3" name="Picture 3"/>
          <p:cNvPicPr>
            <a:picLocks noChangeAspect="1"/>
          </p:cNvPicPr>
          <p:nvPr/>
        </p:nvPicPr>
        <p:blipFill>
          <a:blip r:embed="rId3">
            <a:alphaModFix amt="75000"/>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5400000">
            <a:off x="215412" y="1249973"/>
            <a:ext cx="844062" cy="211015"/>
          </a:xfrm>
          <a:prstGeom prst="rect">
            <a:avLst/>
          </a:prstGeom>
        </p:spPr>
      </p:pic>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5" name="Picture 5"/>
          <p:cNvPicPr>
            <a:picLocks noChangeAspect="1"/>
          </p:cNvPicPr>
          <p:nvPr/>
        </p:nvPicPr>
        <p:blipFill>
          <a:blip r:embed="rId5"/>
          <a:srcRect/>
          <a:stretch>
            <a:fillRect/>
          </a:stretch>
        </p:blipFill>
        <p:spPr>
          <a:xfrm>
            <a:off x="0" y="6971950"/>
            <a:ext cx="5985224" cy="5985224"/>
          </a:xfrm>
          <a:prstGeom prst="rect">
            <a:avLst/>
          </a:prstGeom>
        </p:spPr>
      </p:pic>
      <p:sp>
        <p:nvSpPr>
          <p:cNvPr id="6" name="TextBox 6"/>
          <p:cNvSpPr txBox="1"/>
          <p:nvPr/>
        </p:nvSpPr>
        <p:spPr>
          <a:xfrm>
            <a:off x="531935" y="2964087"/>
            <a:ext cx="17507683" cy="1410643"/>
          </a:xfrm>
          <a:prstGeom prst="rect">
            <a:avLst/>
          </a:prstGeom>
        </p:spPr>
        <p:txBody>
          <a:bodyPr wrap="square" lIns="0" tIns="0" rIns="0" bIns="0" rtlCol="0" anchor="t">
            <a:spAutoFit/>
          </a:bodyPr>
          <a:lstStyle/>
          <a:p>
            <a:pPr algn="ctr">
              <a:lnSpc>
                <a:spcPts val="10999"/>
              </a:lnSpc>
              <a:spcBef>
                <a:spcPct val="0"/>
              </a:spcBef>
            </a:pPr>
            <a:r>
              <a:rPr lang="en-US" sz="10999" dirty="0">
                <a:solidFill>
                  <a:srgbClr val="19598D"/>
                </a:solidFill>
                <a:latin typeface="Montserrat Extra-Bold"/>
              </a:rPr>
              <a:t>NEXT STEPS FOR YOU</a:t>
            </a:r>
          </a:p>
        </p:txBody>
      </p:sp>
      <p:sp>
        <p:nvSpPr>
          <p:cNvPr id="7" name="TextBox 9">
            <a:extLst>
              <a:ext uri="{FF2B5EF4-FFF2-40B4-BE49-F238E27FC236}">
                <a16:creationId xmlns:a16="http://schemas.microsoft.com/office/drawing/2014/main" id="{C4F05F97-5EF2-5FDF-66F7-F86575581CEF}"/>
              </a:ext>
            </a:extLst>
          </p:cNvPr>
          <p:cNvSpPr txBox="1"/>
          <p:nvPr/>
        </p:nvSpPr>
        <p:spPr>
          <a:xfrm>
            <a:off x="1214212" y="4105869"/>
            <a:ext cx="15561802" cy="2055434"/>
          </a:xfrm>
          <a:prstGeom prst="rect">
            <a:avLst/>
          </a:prstGeom>
        </p:spPr>
        <p:txBody>
          <a:bodyPr wrap="square" lIns="0" tIns="0" rIns="0" bIns="0" rtlCol="0" anchor="t">
            <a:spAutoFit/>
          </a:bodyPr>
          <a:lstStyle/>
          <a:p>
            <a:pPr marL="431165" lvl="1">
              <a:lnSpc>
                <a:spcPts val="3999"/>
              </a:lnSpc>
            </a:pPr>
            <a:endParaRPr lang="en-US" sz="3950" dirty="0">
              <a:latin typeface="Montserrat Bold"/>
            </a:endParaRPr>
          </a:p>
          <a:p>
            <a:pPr marL="862965" lvl="1" indent="-431800">
              <a:lnSpc>
                <a:spcPts val="3999"/>
              </a:lnSpc>
              <a:buFont typeface="Arial"/>
              <a:buChar char="•"/>
            </a:pPr>
            <a:endParaRPr lang="en-US" sz="3950" dirty="0">
              <a:solidFill>
                <a:srgbClr val="000000"/>
              </a:solidFill>
              <a:latin typeface="Montserrat Bold"/>
            </a:endParaRPr>
          </a:p>
          <a:p>
            <a:pPr marL="1002665" lvl="1" indent="-571500">
              <a:lnSpc>
                <a:spcPts val="3999"/>
              </a:lnSpc>
              <a:buFont typeface="Calibri"/>
              <a:buChar char="-"/>
            </a:pPr>
            <a:r>
              <a:rPr lang="en-US" sz="3950" dirty="0">
                <a:solidFill>
                  <a:srgbClr val="000000"/>
                </a:solidFill>
                <a:latin typeface="Montserrat Bold"/>
              </a:rPr>
              <a:t>Host a 12 step public information event at your place of work</a:t>
            </a:r>
            <a:endParaRPr lang="en-US" dirty="0">
              <a:cs typeface="Calibri"/>
            </a:endParaRPr>
          </a:p>
        </p:txBody>
      </p:sp>
    </p:spTree>
    <p:extLst>
      <p:ext uri="{BB962C8B-B14F-4D97-AF65-F5344CB8AC3E}">
        <p14:creationId xmlns:p14="http://schemas.microsoft.com/office/powerpoint/2010/main" val="7102260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729010" y="5903091"/>
            <a:ext cx="6409056" cy="3681038"/>
          </a:xfrm>
          <a:prstGeom prst="rect">
            <a:avLst/>
          </a:prstGeom>
        </p:spPr>
      </p:pic>
      <p:pic>
        <p:nvPicPr>
          <p:cNvPr id="3" name="Picture 3"/>
          <p:cNvPicPr>
            <a:picLocks noChangeAspect="1"/>
          </p:cNvPicPr>
          <p:nvPr/>
        </p:nvPicPr>
        <p:blipFill>
          <a:blip r:embed="rId3"/>
          <a:srcRect/>
          <a:stretch>
            <a:fillRect/>
          </a:stretch>
        </p:blipFill>
        <p:spPr>
          <a:xfrm>
            <a:off x="9138066" y="2223819"/>
            <a:ext cx="6420924" cy="3679273"/>
          </a:xfrm>
          <a:prstGeom prst="rect">
            <a:avLst/>
          </a:prstGeom>
        </p:spPr>
      </p:pic>
      <p:pic>
        <p:nvPicPr>
          <p:cNvPr id="4" name="Picture 4"/>
          <p:cNvPicPr>
            <a:picLocks noChangeAspect="1"/>
          </p:cNvPicPr>
          <p:nvPr/>
        </p:nvPicPr>
        <p:blipFill>
          <a:blip r:embed="rId4"/>
          <a:srcRect/>
          <a:stretch>
            <a:fillRect/>
          </a:stretch>
        </p:blipFill>
        <p:spPr>
          <a:xfrm>
            <a:off x="2729010" y="2223819"/>
            <a:ext cx="6409056" cy="3679273"/>
          </a:xfrm>
          <a:prstGeom prst="rect">
            <a:avLst/>
          </a:prstGeom>
        </p:spPr>
      </p:pic>
      <p:pic>
        <p:nvPicPr>
          <p:cNvPr id="5" name="Picture 5"/>
          <p:cNvPicPr>
            <a:picLocks noChangeAspect="1"/>
          </p:cNvPicPr>
          <p:nvPr/>
        </p:nvPicPr>
        <p:blipFill>
          <a:blip r:embed="rId5"/>
          <a:srcRect/>
          <a:stretch>
            <a:fillRect/>
          </a:stretch>
        </p:blipFill>
        <p:spPr>
          <a:xfrm>
            <a:off x="9248507" y="5957353"/>
            <a:ext cx="6310483" cy="36361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a:ext>
            </a:extLst>
          </a:blip>
          <a:srcRect t="21189" b="21189"/>
          <a:stretch>
            <a:fillRect/>
          </a:stretch>
        </p:blipFill>
        <p:spPr>
          <a:xfrm>
            <a:off x="13170342" y="8070875"/>
            <a:ext cx="6620155" cy="3814588"/>
          </a:xfrm>
          <a:prstGeom prst="rect">
            <a:avLst/>
          </a:prstGeom>
        </p:spPr>
      </p:pic>
      <p:sp>
        <p:nvSpPr>
          <p:cNvPr id="7" name="TextBox 7"/>
          <p:cNvSpPr txBox="1"/>
          <p:nvPr/>
        </p:nvSpPr>
        <p:spPr>
          <a:xfrm>
            <a:off x="594988" y="816450"/>
            <a:ext cx="17098025" cy="1214786"/>
          </a:xfrm>
          <a:prstGeom prst="rect">
            <a:avLst/>
          </a:prstGeom>
        </p:spPr>
        <p:txBody>
          <a:bodyPr lIns="0" tIns="0" rIns="0" bIns="0" rtlCol="0" anchor="t">
            <a:spAutoFit/>
          </a:bodyPr>
          <a:lstStyle/>
          <a:p>
            <a:pPr algn="ctr">
              <a:lnSpc>
                <a:spcPts val="4701"/>
              </a:lnSpc>
              <a:spcBef>
                <a:spcPct val="0"/>
              </a:spcBef>
            </a:pPr>
            <a:r>
              <a:rPr lang="en-US" sz="4700">
                <a:solidFill>
                  <a:srgbClr val="19598D"/>
                </a:solidFill>
                <a:latin typeface="Montserrat Extra-Bold"/>
              </a:rPr>
              <a:t>Contact any of the fellowships &amp; ask for a Public Information (PI) event at your place of employment</a:t>
            </a:r>
          </a:p>
        </p:txBody>
      </p:sp>
      <p:sp>
        <p:nvSpPr>
          <p:cNvPr id="9" name="TextBox 7">
            <a:extLst>
              <a:ext uri="{FF2B5EF4-FFF2-40B4-BE49-F238E27FC236}">
                <a16:creationId xmlns:a16="http://schemas.microsoft.com/office/drawing/2014/main" id="{DDCA8BBA-423F-A930-7CC8-4C68DD7DDCA8}"/>
              </a:ext>
            </a:extLst>
          </p:cNvPr>
          <p:cNvSpPr txBox="1"/>
          <p:nvPr/>
        </p:nvSpPr>
        <p:spPr>
          <a:xfrm>
            <a:off x="5746336" y="9554513"/>
            <a:ext cx="11881678" cy="1545551"/>
          </a:xfrm>
          <a:prstGeom prst="rect">
            <a:avLst/>
          </a:prstGeom>
        </p:spPr>
        <p:txBody>
          <a:bodyPr wrap="square" lIns="0" tIns="0" rIns="0" bIns="0" rtlCol="0" anchor="t">
            <a:spAutoFit/>
          </a:bodyPr>
          <a:lstStyle/>
          <a:p>
            <a:pPr>
              <a:lnSpc>
                <a:spcPts val="5067"/>
              </a:lnSpc>
            </a:pPr>
            <a:r>
              <a:rPr lang="en-US" sz="2000">
                <a:solidFill>
                  <a:srgbClr val="19598D"/>
                </a:solidFill>
                <a:latin typeface="Montserrat Extra-Bold"/>
              </a:rPr>
              <a:t>Source: www.12stepsappg.com/12-fellowships</a:t>
            </a:r>
            <a:endParaRPr lang="en-US" sz="2000"/>
          </a:p>
          <a:p>
            <a:pPr>
              <a:lnSpc>
                <a:spcPts val="7567"/>
              </a:lnSpc>
              <a:spcBef>
                <a:spcPct val="0"/>
              </a:spcBef>
            </a:pPr>
            <a:endParaRPr lang="en-US" sz="5067">
              <a:solidFill>
                <a:srgbClr val="19598D"/>
              </a:solidFill>
              <a:latin typeface="Montserrat Extra-Bo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70000"/>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pic>
        <p:nvPicPr>
          <p:cNvPr id="3" name="Picture 3"/>
          <p:cNvPicPr>
            <a:picLocks noChangeAspect="1"/>
          </p:cNvPicPr>
          <p:nvPr/>
        </p:nvPicPr>
        <p:blipFill>
          <a:blip r:embed="rId3">
            <a:alphaModFix amt="75000"/>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5400000">
            <a:off x="215412" y="1249973"/>
            <a:ext cx="844062" cy="211015"/>
          </a:xfrm>
          <a:prstGeom prst="rect">
            <a:avLst/>
          </a:prstGeom>
        </p:spPr>
      </p:pic>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5" name="Picture 5"/>
          <p:cNvPicPr>
            <a:picLocks noChangeAspect="1"/>
          </p:cNvPicPr>
          <p:nvPr/>
        </p:nvPicPr>
        <p:blipFill>
          <a:blip r:embed="rId5"/>
          <a:srcRect/>
          <a:stretch>
            <a:fillRect/>
          </a:stretch>
        </p:blipFill>
        <p:spPr>
          <a:xfrm>
            <a:off x="0" y="6971950"/>
            <a:ext cx="5985224" cy="5985224"/>
          </a:xfrm>
          <a:prstGeom prst="rect">
            <a:avLst/>
          </a:prstGeom>
        </p:spPr>
      </p:pic>
      <p:sp>
        <p:nvSpPr>
          <p:cNvPr id="6" name="TextBox 6"/>
          <p:cNvSpPr txBox="1"/>
          <p:nvPr/>
        </p:nvSpPr>
        <p:spPr>
          <a:xfrm>
            <a:off x="531935" y="2964087"/>
            <a:ext cx="17507683" cy="1410643"/>
          </a:xfrm>
          <a:prstGeom prst="rect">
            <a:avLst/>
          </a:prstGeom>
        </p:spPr>
        <p:txBody>
          <a:bodyPr wrap="square" lIns="0" tIns="0" rIns="0" bIns="0" rtlCol="0" anchor="t">
            <a:spAutoFit/>
          </a:bodyPr>
          <a:lstStyle/>
          <a:p>
            <a:pPr algn="ctr">
              <a:lnSpc>
                <a:spcPts val="10999"/>
              </a:lnSpc>
              <a:spcBef>
                <a:spcPct val="0"/>
              </a:spcBef>
            </a:pPr>
            <a:r>
              <a:rPr lang="en-US" sz="10999" dirty="0">
                <a:solidFill>
                  <a:srgbClr val="19598D"/>
                </a:solidFill>
                <a:latin typeface="Montserrat Extra-Bold"/>
              </a:rPr>
              <a:t>Q &amp; A</a:t>
            </a:r>
          </a:p>
        </p:txBody>
      </p:sp>
    </p:spTree>
    <p:extLst>
      <p:ext uri="{BB962C8B-B14F-4D97-AF65-F5344CB8AC3E}">
        <p14:creationId xmlns:p14="http://schemas.microsoft.com/office/powerpoint/2010/main" val="9795385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 y="5143500"/>
            <a:ext cx="18351609" cy="5169866"/>
          </a:xfrm>
          <a:prstGeom prst="rect">
            <a:avLst/>
          </a:prstGeom>
          <a:solidFill>
            <a:srgbClr val="19598D"/>
          </a:solidFill>
        </p:spPr>
        <p:txBody>
          <a:bodyPr lIns="91440" tIns="45720" rIns="91440" bIns="45720" anchor="t"/>
          <a:lstStyle/>
          <a:p>
            <a:endParaRPr lang="en-US" sz="2500">
              <a:solidFill>
                <a:srgbClr val="FFFFFF"/>
              </a:solidFill>
              <a:latin typeface="Montserrat Italics"/>
            </a:endParaRPr>
          </a:p>
        </p:txBody>
      </p:sp>
      <p:sp>
        <p:nvSpPr>
          <p:cNvPr id="3" name="AutoShape 3"/>
          <p:cNvSpPr/>
          <p:nvPr/>
        </p:nvSpPr>
        <p:spPr>
          <a:xfrm>
            <a:off x="7201642" y="4783745"/>
            <a:ext cx="3884717" cy="2206133"/>
          </a:xfrm>
          <a:prstGeom prst="rect">
            <a:avLst/>
          </a:prstGeom>
          <a:solidFill>
            <a:srgbClr val="FFFFFF"/>
          </a:solidFill>
        </p:spPr>
      </p:sp>
      <p:sp>
        <p:nvSpPr>
          <p:cNvPr id="4" name="AutoShape 4"/>
          <p:cNvSpPr/>
          <p:nvPr/>
        </p:nvSpPr>
        <p:spPr>
          <a:xfrm>
            <a:off x="12738679" y="4783745"/>
            <a:ext cx="3884717" cy="2206133"/>
          </a:xfrm>
          <a:prstGeom prst="rect">
            <a:avLst/>
          </a:prstGeom>
          <a:solidFill>
            <a:srgbClr val="FFFFFF"/>
          </a:solidFill>
        </p:spPr>
      </p:sp>
      <p:grpSp>
        <p:nvGrpSpPr>
          <p:cNvPr id="5" name="Group 5"/>
          <p:cNvGrpSpPr/>
          <p:nvPr/>
        </p:nvGrpSpPr>
        <p:grpSpPr>
          <a:xfrm>
            <a:off x="12958094" y="3327164"/>
            <a:ext cx="3442172" cy="3442172"/>
            <a:chOff x="0" y="0"/>
            <a:chExt cx="4589562" cy="4589562"/>
          </a:xfrm>
        </p:grpSpPr>
        <p:pic>
          <p:nvPicPr>
            <p:cNvPr id="6" name="Picture 6"/>
            <p:cNvPicPr>
              <a:picLocks noChangeAspect="1"/>
            </p:cNvPicPr>
            <p:nvPr/>
          </p:nvPicPr>
          <p:blipFill>
            <a:blip r:embed="rId2" cstate="print">
              <a:extLst>
                <a:ext uri="{28A0092B-C50C-407E-A947-70E740481C1C}">
                  <a14:useLocalDpi xmlns:a14="http://schemas.microsoft.com/office/drawing/2010/main"/>
                </a:ext>
              </a:extLst>
            </a:blip>
            <a:srcRect l="16819" t="15418" r="18221" b="19623"/>
            <a:stretch>
              <a:fillRect/>
            </a:stretch>
          </p:blipFill>
          <p:spPr>
            <a:xfrm>
              <a:off x="0" y="0"/>
              <a:ext cx="4589562" cy="4589562"/>
            </a:xfrm>
            <a:prstGeom prst="rect">
              <a:avLst/>
            </a:prstGeom>
          </p:spPr>
        </p:pic>
      </p:grpSp>
      <p:sp>
        <p:nvSpPr>
          <p:cNvPr id="7" name="AutoShape 7"/>
          <p:cNvSpPr/>
          <p:nvPr/>
        </p:nvSpPr>
        <p:spPr>
          <a:xfrm>
            <a:off x="1664605" y="4783745"/>
            <a:ext cx="3884717" cy="2206133"/>
          </a:xfrm>
          <a:prstGeom prst="rect">
            <a:avLst/>
          </a:prstGeom>
          <a:solidFill>
            <a:srgbClr val="FFFFFF"/>
          </a:solidFill>
        </p:spPr>
      </p:sp>
      <p:grpSp>
        <p:nvGrpSpPr>
          <p:cNvPr id="8" name="Group 8"/>
          <p:cNvGrpSpPr/>
          <p:nvPr/>
        </p:nvGrpSpPr>
        <p:grpSpPr>
          <a:xfrm>
            <a:off x="1885877" y="3327164"/>
            <a:ext cx="3442172" cy="3442172"/>
            <a:chOff x="0" y="0"/>
            <a:chExt cx="4589562" cy="4589562"/>
          </a:xfrm>
        </p:grpSpPr>
        <p:pic>
          <p:nvPicPr>
            <p:cNvPr id="9" name="Picture 9"/>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0"/>
              <a:ext cx="4589562" cy="4589562"/>
            </a:xfrm>
            <a:prstGeom prst="rect">
              <a:avLst/>
            </a:prstGeom>
          </p:spPr>
        </p:pic>
      </p:grpSp>
      <p:sp>
        <p:nvSpPr>
          <p:cNvPr id="10" name="AutoShape 10"/>
          <p:cNvSpPr/>
          <p:nvPr/>
        </p:nvSpPr>
        <p:spPr>
          <a:xfrm flipV="1">
            <a:off x="-63609" y="9269098"/>
            <a:ext cx="18351609" cy="0"/>
          </a:xfrm>
          <a:prstGeom prst="line">
            <a:avLst/>
          </a:prstGeom>
          <a:ln w="28575" cap="rnd">
            <a:solidFill>
              <a:srgbClr val="D9D9D9"/>
            </a:solidFill>
            <a:prstDash val="solid"/>
            <a:headEnd type="none" w="sm" len="sm"/>
            <a:tailEnd type="none" w="sm" len="sm"/>
          </a:ln>
        </p:spPr>
      </p:sp>
      <p:pic>
        <p:nvPicPr>
          <p:cNvPr id="11" name="Picture 11"/>
          <p:cNvPicPr>
            <a:picLocks noChangeAspect="1"/>
          </p:cNvPicPr>
          <p:nvPr/>
        </p:nvPicPr>
        <p:blipFill>
          <a:blip r:embed="rId4">
            <a:alphaModFix amt="75000"/>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rot="-5400000">
            <a:off x="162593" y="1249973"/>
            <a:ext cx="844062" cy="211015"/>
          </a:xfrm>
          <a:prstGeom prst="rect">
            <a:avLst/>
          </a:prstGeom>
        </p:spPr>
      </p:pic>
      <p:pic>
        <p:nvPicPr>
          <p:cNvPr id="12" name="Picture 12"/>
          <p:cNvPicPr>
            <a:picLocks noChangeAspect="1"/>
          </p:cNvPicPr>
          <p:nvPr/>
        </p:nvPicPr>
        <p:blipFill>
          <a:blip r:embed="rId4">
            <a:alphaModFix amt="75000"/>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rot="-5400000">
            <a:off x="17281345" y="1249973"/>
            <a:ext cx="844062" cy="211015"/>
          </a:xfrm>
          <a:prstGeom prst="rect">
            <a:avLst/>
          </a:prstGeom>
        </p:spPr>
      </p:pic>
      <p:sp>
        <p:nvSpPr>
          <p:cNvPr id="13" name="AutoShape 13"/>
          <p:cNvSpPr/>
          <p:nvPr/>
        </p:nvSpPr>
        <p:spPr>
          <a:xfrm rot="-5376337">
            <a:off x="-453259" y="3241875"/>
            <a:ext cx="2075766" cy="0"/>
          </a:xfrm>
          <a:prstGeom prst="line">
            <a:avLst/>
          </a:prstGeom>
          <a:ln w="28575" cap="rnd">
            <a:solidFill>
              <a:srgbClr val="D9D9D9">
                <a:alpha val="74902"/>
              </a:srgbClr>
            </a:solidFill>
            <a:prstDash val="solid"/>
            <a:headEnd type="none" w="sm" len="sm"/>
            <a:tailEnd type="none" w="sm" len="sm"/>
          </a:ln>
        </p:spPr>
      </p:sp>
      <p:sp>
        <p:nvSpPr>
          <p:cNvPr id="14" name="AutoShape 14"/>
          <p:cNvSpPr/>
          <p:nvPr/>
        </p:nvSpPr>
        <p:spPr>
          <a:xfrm rot="-5376337">
            <a:off x="16665493" y="3241875"/>
            <a:ext cx="2075766" cy="0"/>
          </a:xfrm>
          <a:prstGeom prst="line">
            <a:avLst/>
          </a:prstGeom>
          <a:ln w="28575" cap="rnd">
            <a:solidFill>
              <a:srgbClr val="D9D9D9">
                <a:alpha val="74902"/>
              </a:srgbClr>
            </a:solidFill>
            <a:prstDash val="solid"/>
            <a:headEnd type="none" w="sm" len="sm"/>
            <a:tailEnd type="none" w="sm" len="sm"/>
          </a:ln>
        </p:spPr>
      </p:sp>
      <p:sp>
        <p:nvSpPr>
          <p:cNvPr id="15" name="TextBox 15"/>
          <p:cNvSpPr txBox="1"/>
          <p:nvPr/>
        </p:nvSpPr>
        <p:spPr>
          <a:xfrm>
            <a:off x="1309461" y="7313719"/>
            <a:ext cx="4818614" cy="709295"/>
          </a:xfrm>
          <a:prstGeom prst="rect">
            <a:avLst/>
          </a:prstGeom>
        </p:spPr>
        <p:txBody>
          <a:bodyPr lIns="0" tIns="0" rIns="0" bIns="0" rtlCol="0" anchor="t">
            <a:spAutoFit/>
          </a:bodyPr>
          <a:lstStyle/>
          <a:p>
            <a:pPr algn="ctr">
              <a:lnSpc>
                <a:spcPts val="2799"/>
              </a:lnSpc>
              <a:spcBef>
                <a:spcPct val="0"/>
              </a:spcBef>
            </a:pPr>
            <a:r>
              <a:rPr lang="en-US" sz="2799">
                <a:solidFill>
                  <a:srgbClr val="FFFFFF"/>
                </a:solidFill>
                <a:latin typeface="Montserrat Semi-Bold"/>
              </a:rPr>
              <a:t>APPG for 12 Step Recovery</a:t>
            </a:r>
          </a:p>
        </p:txBody>
      </p:sp>
      <p:sp>
        <p:nvSpPr>
          <p:cNvPr id="16" name="TextBox 16"/>
          <p:cNvSpPr txBox="1"/>
          <p:nvPr/>
        </p:nvSpPr>
        <p:spPr>
          <a:xfrm>
            <a:off x="12269872" y="7313719"/>
            <a:ext cx="4818614" cy="356870"/>
          </a:xfrm>
          <a:prstGeom prst="rect">
            <a:avLst/>
          </a:prstGeom>
        </p:spPr>
        <p:txBody>
          <a:bodyPr lIns="0" tIns="0" rIns="0" bIns="0" rtlCol="0" anchor="t">
            <a:spAutoFit/>
          </a:bodyPr>
          <a:lstStyle/>
          <a:p>
            <a:pPr algn="ctr">
              <a:lnSpc>
                <a:spcPts val="2799"/>
              </a:lnSpc>
              <a:spcBef>
                <a:spcPct val="0"/>
              </a:spcBef>
            </a:pPr>
            <a:r>
              <a:rPr lang="en-US" sz="2799">
                <a:solidFill>
                  <a:srgbClr val="FFFFFF"/>
                </a:solidFill>
                <a:latin typeface="Montserrat Semi-Bold"/>
              </a:rPr>
              <a:t>Visible Recovery</a:t>
            </a:r>
          </a:p>
        </p:txBody>
      </p:sp>
      <p:sp>
        <p:nvSpPr>
          <p:cNvPr id="18" name="TextBox 18"/>
          <p:cNvSpPr txBox="1"/>
          <p:nvPr/>
        </p:nvSpPr>
        <p:spPr>
          <a:xfrm>
            <a:off x="6159507" y="1460256"/>
            <a:ext cx="5968985" cy="3561199"/>
          </a:xfrm>
          <a:prstGeom prst="rect">
            <a:avLst/>
          </a:prstGeom>
        </p:spPr>
        <p:txBody>
          <a:bodyPr lIns="0" tIns="0" rIns="0" bIns="0" rtlCol="0" anchor="t">
            <a:spAutoFit/>
          </a:bodyPr>
          <a:lstStyle/>
          <a:p>
            <a:pPr algn="ctr">
              <a:lnSpc>
                <a:spcPts val="5579"/>
              </a:lnSpc>
              <a:spcBef>
                <a:spcPct val="0"/>
              </a:spcBef>
            </a:pPr>
            <a:r>
              <a:rPr lang="en-US" sz="5579">
                <a:solidFill>
                  <a:srgbClr val="19598D"/>
                </a:solidFill>
                <a:latin typeface="Montserrat Extra-Bold"/>
              </a:rPr>
              <a:t>IF YOU HAVE ANY FURTHER QUESTIONS PLEASE GET IN TOUCH</a:t>
            </a:r>
          </a:p>
        </p:txBody>
      </p:sp>
      <p:sp>
        <p:nvSpPr>
          <p:cNvPr id="19" name="TextBox 19"/>
          <p:cNvSpPr txBox="1"/>
          <p:nvPr/>
        </p:nvSpPr>
        <p:spPr>
          <a:xfrm>
            <a:off x="6703942" y="7732232"/>
            <a:ext cx="4818614" cy="320601"/>
          </a:xfrm>
          <a:prstGeom prst="rect">
            <a:avLst/>
          </a:prstGeom>
        </p:spPr>
        <p:txBody>
          <a:bodyPr lIns="0" tIns="0" rIns="0" bIns="0" rtlCol="0" anchor="t">
            <a:spAutoFit/>
          </a:bodyPr>
          <a:lstStyle/>
          <a:p>
            <a:pPr algn="ctr">
              <a:lnSpc>
                <a:spcPts val="2500"/>
              </a:lnSpc>
              <a:spcBef>
                <a:spcPct val="0"/>
              </a:spcBef>
            </a:pPr>
            <a:r>
              <a:rPr lang="en-US" sz="2500">
                <a:solidFill>
                  <a:srgbClr val="FFFFFF"/>
                </a:solidFill>
                <a:latin typeface="Montserrat Italics"/>
              </a:rPr>
              <a:t>zoe@visiblerecovery.uk</a:t>
            </a:r>
          </a:p>
        </p:txBody>
      </p:sp>
      <p:sp>
        <p:nvSpPr>
          <p:cNvPr id="20" name="TextBox 20"/>
          <p:cNvSpPr txBox="1"/>
          <p:nvPr/>
        </p:nvSpPr>
        <p:spPr>
          <a:xfrm>
            <a:off x="239558" y="9534525"/>
            <a:ext cx="17808884" cy="330200"/>
          </a:xfrm>
          <a:prstGeom prst="rect">
            <a:avLst/>
          </a:prstGeom>
        </p:spPr>
        <p:txBody>
          <a:bodyPr lIns="0" tIns="0" rIns="0" bIns="0" rtlCol="0" anchor="t">
            <a:spAutoFit/>
          </a:bodyPr>
          <a:lstStyle/>
          <a:p>
            <a:pPr algn="ctr">
              <a:lnSpc>
                <a:spcPts val="2500"/>
              </a:lnSpc>
              <a:spcBef>
                <a:spcPct val="0"/>
              </a:spcBef>
            </a:pPr>
            <a:r>
              <a:rPr lang="en-US" sz="2500">
                <a:solidFill>
                  <a:srgbClr val="FFFFFF"/>
                </a:solidFill>
                <a:latin typeface="Montserrat Bold Italics"/>
              </a:rPr>
              <a:t>Visible Recovery is a registered charity and provides secretariat services to the APPG for 12 Step Recovery</a:t>
            </a:r>
          </a:p>
        </p:txBody>
      </p:sp>
      <p:sp>
        <p:nvSpPr>
          <p:cNvPr id="21" name="TextBox 19">
            <a:extLst>
              <a:ext uri="{FF2B5EF4-FFF2-40B4-BE49-F238E27FC236}">
                <a16:creationId xmlns:a16="http://schemas.microsoft.com/office/drawing/2014/main" id="{104AF243-EE25-754F-5357-371B52B93884}"/>
              </a:ext>
            </a:extLst>
          </p:cNvPr>
          <p:cNvSpPr txBox="1"/>
          <p:nvPr/>
        </p:nvSpPr>
        <p:spPr>
          <a:xfrm>
            <a:off x="12371316" y="8017982"/>
            <a:ext cx="4818614" cy="320601"/>
          </a:xfrm>
          <a:prstGeom prst="rect">
            <a:avLst/>
          </a:prstGeom>
        </p:spPr>
        <p:txBody>
          <a:bodyPr lIns="0" tIns="0" rIns="0" bIns="0" rtlCol="0" anchor="t">
            <a:spAutoFit/>
          </a:bodyPr>
          <a:lstStyle/>
          <a:p>
            <a:pPr algn="ctr">
              <a:lnSpc>
                <a:spcPts val="2500"/>
              </a:lnSpc>
              <a:spcBef>
                <a:spcPct val="0"/>
              </a:spcBef>
            </a:pPr>
            <a:r>
              <a:rPr lang="en-US" sz="2500">
                <a:solidFill>
                  <a:schemeClr val="bg1"/>
                </a:solidFill>
                <a:latin typeface="Montserrat Italics"/>
                <a:hlinkClick r:id="rId6">
                  <a:extLst>
                    <a:ext uri="{A12FA001-AC4F-418D-AE19-62706E023703}">
                      <ahyp:hlinkClr xmlns:ahyp="http://schemas.microsoft.com/office/drawing/2018/hyperlinkcolor" val="tx"/>
                    </a:ext>
                  </a:extLst>
                </a:hlinkClick>
              </a:rPr>
              <a:t>www.visiblerecovery.uk</a:t>
            </a:r>
            <a:r>
              <a:rPr lang="en-US" sz="2500">
                <a:solidFill>
                  <a:schemeClr val="bg1"/>
                </a:solidFill>
                <a:latin typeface="Montserrat Italics"/>
              </a:rPr>
              <a:t> </a:t>
            </a:r>
          </a:p>
        </p:txBody>
      </p:sp>
      <p:sp>
        <p:nvSpPr>
          <p:cNvPr id="22" name="TextBox 19">
            <a:extLst>
              <a:ext uri="{FF2B5EF4-FFF2-40B4-BE49-F238E27FC236}">
                <a16:creationId xmlns:a16="http://schemas.microsoft.com/office/drawing/2014/main" id="{F0383E2D-F5FB-5749-F110-D9DC73E3E0F6}"/>
              </a:ext>
            </a:extLst>
          </p:cNvPr>
          <p:cNvSpPr txBox="1"/>
          <p:nvPr/>
        </p:nvSpPr>
        <p:spPr>
          <a:xfrm>
            <a:off x="1341366" y="8237057"/>
            <a:ext cx="4818614" cy="320601"/>
          </a:xfrm>
          <a:prstGeom prst="rect">
            <a:avLst/>
          </a:prstGeom>
        </p:spPr>
        <p:txBody>
          <a:bodyPr lIns="0" tIns="0" rIns="0" bIns="0" rtlCol="0" anchor="t">
            <a:spAutoFit/>
          </a:bodyPr>
          <a:lstStyle/>
          <a:p>
            <a:pPr algn="ctr">
              <a:lnSpc>
                <a:spcPts val="2500"/>
              </a:lnSpc>
              <a:spcBef>
                <a:spcPct val="0"/>
              </a:spcBef>
            </a:pPr>
            <a:r>
              <a:rPr lang="en-US" sz="2500">
                <a:solidFill>
                  <a:schemeClr val="bg1"/>
                </a:solidFill>
                <a:latin typeface="Montserrat Italics"/>
                <a:hlinkClick r:id="rId7">
                  <a:extLst>
                    <a:ext uri="{A12FA001-AC4F-418D-AE19-62706E023703}">
                      <ahyp:hlinkClr xmlns:ahyp="http://schemas.microsoft.com/office/drawing/2018/hyperlinkcolor" val="tx"/>
                    </a:ext>
                  </a:extLst>
                </a:hlinkClick>
              </a:rPr>
              <a:t>www.12stepsappg.com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1" y="8496300"/>
            <a:ext cx="1828800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2">
            <a:alphaModFix amt="75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rot="-5400000">
            <a:off x="16905215" y="1385687"/>
            <a:ext cx="844062" cy="211015"/>
          </a:xfrm>
          <a:prstGeom prst="rect">
            <a:avLst/>
          </a:prstGeom>
        </p:spPr>
      </p:pic>
      <p:sp>
        <p:nvSpPr>
          <p:cNvPr id="4" name="AutoShape 4"/>
          <p:cNvSpPr/>
          <p:nvPr/>
        </p:nvSpPr>
        <p:spPr>
          <a:xfrm rot="-5376337">
            <a:off x="16289363" y="3377588"/>
            <a:ext cx="2075766" cy="0"/>
          </a:xfrm>
          <a:prstGeom prst="line">
            <a:avLst/>
          </a:prstGeom>
          <a:ln w="28575" cap="rnd">
            <a:solidFill>
              <a:srgbClr val="D9D9D9">
                <a:alpha val="74902"/>
              </a:srgbClr>
            </a:solidFill>
            <a:prstDash val="solid"/>
            <a:headEnd type="none" w="sm" len="sm"/>
            <a:tailEnd type="none" w="sm" len="sm"/>
          </a:ln>
        </p:spPr>
      </p:sp>
      <p:sp>
        <p:nvSpPr>
          <p:cNvPr id="5" name="AutoShape 5"/>
          <p:cNvSpPr/>
          <p:nvPr/>
        </p:nvSpPr>
        <p:spPr>
          <a:xfrm>
            <a:off x="9829193" y="0"/>
            <a:ext cx="1753207" cy="6805228"/>
          </a:xfrm>
          <a:prstGeom prst="rect">
            <a:avLst/>
          </a:prstGeom>
          <a:solidFill>
            <a:srgbClr val="D9D9D9"/>
          </a:solidFill>
        </p:spPr>
      </p:sp>
      <p:grpSp>
        <p:nvGrpSpPr>
          <p:cNvPr id="6" name="Group 6"/>
          <p:cNvGrpSpPr/>
          <p:nvPr/>
        </p:nvGrpSpPr>
        <p:grpSpPr>
          <a:xfrm>
            <a:off x="0" y="4187113"/>
            <a:ext cx="10668000" cy="6099888"/>
            <a:chOff x="0" y="0"/>
            <a:chExt cx="14600561" cy="8470770"/>
          </a:xfrm>
        </p:grpSpPr>
        <p:sp>
          <p:nvSpPr>
            <p:cNvPr id="7" name="AutoShape 7"/>
            <p:cNvSpPr/>
            <p:nvPr/>
          </p:nvSpPr>
          <p:spPr>
            <a:xfrm>
              <a:off x="0" y="0"/>
              <a:ext cx="14600561" cy="8470770"/>
            </a:xfrm>
            <a:prstGeom prst="rect">
              <a:avLst/>
            </a:prstGeom>
            <a:solidFill>
              <a:srgbClr val="0F4572"/>
            </a:solidFill>
          </p:spPr>
        </p:sp>
      </p:grpSp>
      <p:sp>
        <p:nvSpPr>
          <p:cNvPr id="8" name="TextBox 8"/>
          <p:cNvSpPr txBox="1"/>
          <p:nvPr/>
        </p:nvSpPr>
        <p:spPr>
          <a:xfrm>
            <a:off x="506735" y="370354"/>
            <a:ext cx="9322458" cy="2355982"/>
          </a:xfrm>
          <a:prstGeom prst="rect">
            <a:avLst/>
          </a:prstGeom>
        </p:spPr>
        <p:txBody>
          <a:bodyPr lIns="0" tIns="0" rIns="0" bIns="0" rtlCol="0" anchor="t">
            <a:spAutoFit/>
          </a:bodyPr>
          <a:lstStyle/>
          <a:p>
            <a:pPr>
              <a:lnSpc>
                <a:spcPts val="6130"/>
              </a:lnSpc>
              <a:spcBef>
                <a:spcPct val="0"/>
              </a:spcBef>
            </a:pPr>
            <a:r>
              <a:rPr lang="en-US" sz="6130">
                <a:solidFill>
                  <a:srgbClr val="19598D"/>
                </a:solidFill>
                <a:latin typeface="Montserrat Extra-Bold"/>
              </a:rPr>
              <a:t>Wellbeing &gt; Mental Health &gt; Addiction &gt; Recovery &gt; Wellbeing</a:t>
            </a:r>
          </a:p>
        </p:txBody>
      </p:sp>
      <p:pic>
        <p:nvPicPr>
          <p:cNvPr id="9" name="Picture 9"/>
          <p:cNvPicPr>
            <a:picLocks noChangeAspect="1"/>
          </p:cNvPicPr>
          <p:nvPr/>
        </p:nvPicPr>
        <p:blipFill>
          <a:blip r:embed="rId4"/>
          <a:srcRect/>
          <a:stretch>
            <a:fillRect/>
          </a:stretch>
        </p:blipFill>
        <p:spPr>
          <a:xfrm>
            <a:off x="12302776" y="7058850"/>
            <a:ext cx="5985224" cy="5985224"/>
          </a:xfrm>
          <a:prstGeom prst="rect">
            <a:avLst/>
          </a:prstGeom>
        </p:spPr>
      </p:pic>
      <p:sp>
        <p:nvSpPr>
          <p:cNvPr id="10" name="TextBox 10"/>
          <p:cNvSpPr txBox="1"/>
          <p:nvPr/>
        </p:nvSpPr>
        <p:spPr>
          <a:xfrm>
            <a:off x="11319237" y="1406843"/>
            <a:ext cx="5892976" cy="6418232"/>
          </a:xfrm>
          <a:prstGeom prst="rect">
            <a:avLst/>
          </a:prstGeom>
        </p:spPr>
        <p:txBody>
          <a:bodyPr lIns="0" tIns="0" rIns="0" bIns="0" rtlCol="0" anchor="t">
            <a:spAutoFit/>
          </a:bodyPr>
          <a:lstStyle/>
          <a:p>
            <a:pPr marL="1014730" lvl="1" indent="-507365" algn="l">
              <a:lnSpc>
                <a:spcPts val="6345"/>
              </a:lnSpc>
              <a:buFont typeface="Arial"/>
              <a:buChar char="•"/>
            </a:pPr>
            <a:r>
              <a:rPr lang="en-US" sz="4700">
                <a:solidFill>
                  <a:srgbClr val="050A30"/>
                </a:solidFill>
                <a:latin typeface="Montserrat Bold"/>
              </a:rPr>
              <a:t>Alcohol &amp; drugs negatively affect mental health and wellbeing in the short and long term</a:t>
            </a:r>
            <a:endParaRPr lang="en-US"/>
          </a:p>
        </p:txBody>
      </p:sp>
      <p:sp>
        <p:nvSpPr>
          <p:cNvPr id="11" name="TextBox 11"/>
          <p:cNvSpPr txBox="1"/>
          <p:nvPr/>
        </p:nvSpPr>
        <p:spPr>
          <a:xfrm>
            <a:off x="531561" y="5248148"/>
            <a:ext cx="9322458" cy="4164330"/>
          </a:xfrm>
          <a:prstGeom prst="rect">
            <a:avLst/>
          </a:prstGeom>
        </p:spPr>
        <p:txBody>
          <a:bodyPr lIns="0" tIns="0" rIns="0" bIns="0" rtlCol="0" anchor="t">
            <a:spAutoFit/>
          </a:bodyPr>
          <a:lstStyle/>
          <a:p>
            <a:pPr marL="1057911" lvl="1" indent="-528956" algn="l">
              <a:lnSpc>
                <a:spcPts val="6615"/>
              </a:lnSpc>
              <a:buFont typeface="Arial"/>
              <a:buChar char="•"/>
            </a:pPr>
            <a:r>
              <a:rPr lang="en-US" sz="4900" dirty="0">
                <a:solidFill>
                  <a:srgbClr val="FFFFFF"/>
                </a:solidFill>
                <a:latin typeface="Montserrat Bold"/>
              </a:rPr>
              <a:t>Uni Swansea study: &gt;70% of young people with substance use disorder also had a record relating to mental health</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50000"/>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sp>
        <p:nvSpPr>
          <p:cNvPr id="3" name="AutoShape 3"/>
          <p:cNvSpPr/>
          <p:nvPr/>
        </p:nvSpPr>
        <p:spPr>
          <a:xfrm>
            <a:off x="1343178" y="4997072"/>
            <a:ext cx="15108918" cy="0"/>
          </a:xfrm>
          <a:prstGeom prst="line">
            <a:avLst/>
          </a:prstGeom>
          <a:ln w="38100" cap="flat">
            <a:solidFill>
              <a:srgbClr val="19598D"/>
            </a:solidFill>
            <a:prstDash val="solid"/>
            <a:headEnd type="none" w="sm" len="sm"/>
            <a:tailEnd type="none" w="sm" len="sm"/>
          </a:ln>
        </p:spPr>
      </p:sp>
      <p:grpSp>
        <p:nvGrpSpPr>
          <p:cNvPr id="4" name="Group 4"/>
          <p:cNvGrpSpPr/>
          <p:nvPr/>
        </p:nvGrpSpPr>
        <p:grpSpPr>
          <a:xfrm>
            <a:off x="4268322" y="4727481"/>
            <a:ext cx="501082" cy="501082"/>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9598D"/>
            </a:solidFill>
          </p:spPr>
        </p:sp>
        <p:sp>
          <p:nvSpPr>
            <p:cNvPr id="6" name="TextBox 6"/>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sp>
        <p:nvSpPr>
          <p:cNvPr id="7" name="TextBox 7"/>
          <p:cNvSpPr txBox="1"/>
          <p:nvPr/>
        </p:nvSpPr>
        <p:spPr>
          <a:xfrm>
            <a:off x="2230800" y="5476213"/>
            <a:ext cx="4576126" cy="3122295"/>
          </a:xfrm>
          <a:prstGeom prst="rect">
            <a:avLst/>
          </a:prstGeom>
        </p:spPr>
        <p:txBody>
          <a:bodyPr lIns="0" tIns="0" rIns="0" bIns="0" rtlCol="0" anchor="t">
            <a:spAutoFit/>
          </a:bodyPr>
          <a:lstStyle/>
          <a:p>
            <a:pPr algn="ctr">
              <a:lnSpc>
                <a:spcPts val="4139"/>
              </a:lnSpc>
            </a:pPr>
            <a:r>
              <a:rPr lang="en-US" sz="2950" spc="293">
                <a:solidFill>
                  <a:srgbClr val="19598D"/>
                </a:solidFill>
                <a:latin typeface="Montserrat Extra-Bold"/>
              </a:rPr>
              <a:t>Addiction contributes to the development of new, or worsens existing, mental health issues</a:t>
            </a:r>
          </a:p>
        </p:txBody>
      </p:sp>
      <p:grpSp>
        <p:nvGrpSpPr>
          <p:cNvPr id="8" name="Group 8"/>
          <p:cNvGrpSpPr/>
          <p:nvPr/>
        </p:nvGrpSpPr>
        <p:grpSpPr>
          <a:xfrm>
            <a:off x="8897637" y="4727481"/>
            <a:ext cx="501082" cy="501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9598D"/>
            </a:solidFill>
          </p:spPr>
        </p:sp>
        <p:sp>
          <p:nvSpPr>
            <p:cNvPr id="10" name="TextBox 10"/>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grpSp>
        <p:nvGrpSpPr>
          <p:cNvPr id="11" name="Group 11"/>
          <p:cNvGrpSpPr/>
          <p:nvPr/>
        </p:nvGrpSpPr>
        <p:grpSpPr>
          <a:xfrm>
            <a:off x="13529210" y="4727481"/>
            <a:ext cx="501082" cy="501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9598D"/>
            </a:solidFill>
          </p:spPr>
        </p:sp>
        <p:sp>
          <p:nvSpPr>
            <p:cNvPr id="13" name="TextBox 13"/>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sp>
        <p:nvSpPr>
          <p:cNvPr id="14" name="TextBox 14"/>
          <p:cNvSpPr txBox="1"/>
          <p:nvPr/>
        </p:nvSpPr>
        <p:spPr>
          <a:xfrm>
            <a:off x="7545915" y="5476213"/>
            <a:ext cx="3204526" cy="3646170"/>
          </a:xfrm>
          <a:prstGeom prst="rect">
            <a:avLst/>
          </a:prstGeom>
        </p:spPr>
        <p:txBody>
          <a:bodyPr lIns="0" tIns="0" rIns="0" bIns="0" rtlCol="0" anchor="t">
            <a:spAutoFit/>
          </a:bodyPr>
          <a:lstStyle/>
          <a:p>
            <a:pPr algn="ctr">
              <a:lnSpc>
                <a:spcPts val="4139"/>
              </a:lnSpc>
            </a:pPr>
            <a:r>
              <a:rPr lang="en-US" sz="2999" spc="293">
                <a:solidFill>
                  <a:srgbClr val="19598D"/>
                </a:solidFill>
                <a:latin typeface="Montserrat Extra-Bold"/>
              </a:rPr>
              <a:t>Alcohol dependence leads to: </a:t>
            </a:r>
          </a:p>
          <a:p>
            <a:pPr algn="ctr">
              <a:lnSpc>
                <a:spcPts val="4139"/>
              </a:lnSpc>
            </a:pPr>
            <a:endParaRPr lang="en-US" sz="2999" spc="293">
              <a:solidFill>
                <a:srgbClr val="19598D"/>
              </a:solidFill>
              <a:latin typeface="Montserrat Extra-Bold"/>
            </a:endParaRPr>
          </a:p>
          <a:p>
            <a:pPr algn="ctr">
              <a:lnSpc>
                <a:spcPts val="4139"/>
              </a:lnSpc>
            </a:pPr>
            <a:r>
              <a:rPr lang="en-US" sz="2999" spc="293">
                <a:solidFill>
                  <a:srgbClr val="19598D"/>
                </a:solidFill>
                <a:latin typeface="Montserrat Extra-Bold"/>
              </a:rPr>
              <a:t>2 x Depression</a:t>
            </a:r>
          </a:p>
          <a:p>
            <a:pPr algn="ctr">
              <a:lnSpc>
                <a:spcPts val="4139"/>
              </a:lnSpc>
            </a:pPr>
            <a:endParaRPr lang="en-US" sz="2999" spc="293">
              <a:solidFill>
                <a:srgbClr val="19598D"/>
              </a:solidFill>
              <a:latin typeface="Montserrat Extra-Bold"/>
            </a:endParaRPr>
          </a:p>
        </p:txBody>
      </p:sp>
      <p:pic>
        <p:nvPicPr>
          <p:cNvPr id="15" name="Picture 15"/>
          <p:cNvPicPr>
            <a:picLocks noChangeAspect="1"/>
          </p:cNvPicPr>
          <p:nvPr/>
        </p:nvPicPr>
        <p:blipFill>
          <a:blip r:embed="rId3"/>
          <a:srcRect/>
          <a:stretch>
            <a:fillRect/>
          </a:stretch>
        </p:blipFill>
        <p:spPr>
          <a:xfrm>
            <a:off x="0" y="7084795"/>
            <a:ext cx="5985224" cy="5985224"/>
          </a:xfrm>
          <a:prstGeom prst="rect">
            <a:avLst/>
          </a:prstGeom>
        </p:spPr>
      </p:pic>
      <p:sp>
        <p:nvSpPr>
          <p:cNvPr id="16" name="TextBox 16"/>
          <p:cNvSpPr txBox="1"/>
          <p:nvPr/>
        </p:nvSpPr>
        <p:spPr>
          <a:xfrm>
            <a:off x="1028700" y="869042"/>
            <a:ext cx="15808569" cy="1584457"/>
          </a:xfrm>
          <a:prstGeom prst="rect">
            <a:avLst/>
          </a:prstGeom>
        </p:spPr>
        <p:txBody>
          <a:bodyPr lIns="0" tIns="0" rIns="0" bIns="0" rtlCol="0" anchor="t">
            <a:spAutoFit/>
          </a:bodyPr>
          <a:lstStyle/>
          <a:p>
            <a:pPr algn="ctr">
              <a:lnSpc>
                <a:spcPts val="6130"/>
              </a:lnSpc>
              <a:spcBef>
                <a:spcPct val="0"/>
              </a:spcBef>
            </a:pPr>
            <a:r>
              <a:rPr lang="en-US" sz="6130">
                <a:solidFill>
                  <a:srgbClr val="19598D"/>
                </a:solidFill>
                <a:latin typeface="Montserrat Extra-Bold"/>
              </a:rPr>
              <a:t>Wellbeing &gt; Mental Health &gt; Addiction &gt; Recovery &gt; Wellbeing</a:t>
            </a:r>
          </a:p>
        </p:txBody>
      </p:sp>
      <p:pic>
        <p:nvPicPr>
          <p:cNvPr id="17" name="Picture 17"/>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13279036" y="3042794"/>
            <a:ext cx="1001428" cy="1521507"/>
          </a:xfrm>
          <a:prstGeom prst="rect">
            <a:avLst/>
          </a:prstGeom>
        </p:spPr>
      </p:pic>
      <p:sp>
        <p:nvSpPr>
          <p:cNvPr id="18" name="TextBox 18"/>
          <p:cNvSpPr txBox="1"/>
          <p:nvPr/>
        </p:nvSpPr>
        <p:spPr>
          <a:xfrm>
            <a:off x="12177488" y="5476213"/>
            <a:ext cx="3204526" cy="3122295"/>
          </a:xfrm>
          <a:prstGeom prst="rect">
            <a:avLst/>
          </a:prstGeom>
        </p:spPr>
        <p:txBody>
          <a:bodyPr lIns="0" tIns="0" rIns="0" bIns="0" rtlCol="0" anchor="t">
            <a:spAutoFit/>
          </a:bodyPr>
          <a:lstStyle/>
          <a:p>
            <a:pPr algn="ctr">
              <a:lnSpc>
                <a:spcPts val="4139"/>
              </a:lnSpc>
            </a:pPr>
            <a:r>
              <a:rPr lang="en-US" sz="2950" spc="293">
                <a:solidFill>
                  <a:srgbClr val="19598D"/>
                </a:solidFill>
                <a:latin typeface="Montserrat Extra-Bold"/>
              </a:rPr>
              <a:t>Anxiety and depression leads to:</a:t>
            </a:r>
          </a:p>
          <a:p>
            <a:pPr algn="ctr">
              <a:lnSpc>
                <a:spcPts val="4139"/>
              </a:lnSpc>
            </a:pPr>
            <a:endParaRPr lang="en-US" sz="2999" spc="293">
              <a:solidFill>
                <a:srgbClr val="19598D"/>
              </a:solidFill>
              <a:latin typeface="Montserrat Extra-Bold"/>
            </a:endParaRPr>
          </a:p>
          <a:p>
            <a:pPr algn="ctr">
              <a:lnSpc>
                <a:spcPts val="4139"/>
              </a:lnSpc>
            </a:pPr>
            <a:r>
              <a:rPr lang="en-US" sz="2950" spc="293">
                <a:solidFill>
                  <a:srgbClr val="19598D"/>
                </a:solidFill>
                <a:latin typeface="Montserrat Extra-Bold"/>
              </a:rPr>
              <a:t>4 x Alcohol dependence</a:t>
            </a:r>
          </a:p>
        </p:txBody>
      </p:sp>
      <p:pic>
        <p:nvPicPr>
          <p:cNvPr id="19" name="Picture 19"/>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8647464" y="3042794"/>
            <a:ext cx="1001428" cy="1521507"/>
          </a:xfrm>
          <a:prstGeom prst="rect">
            <a:avLst/>
          </a:prstGeom>
        </p:spPr>
      </p:pic>
      <p:pic>
        <p:nvPicPr>
          <p:cNvPr id="20" name="Picture 20"/>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4017011" y="3042794"/>
            <a:ext cx="1001428" cy="1521507"/>
          </a:xfrm>
          <a:prstGeom prst="rect">
            <a:avLst/>
          </a:prstGeom>
        </p:spPr>
      </p:pic>
      <p:pic>
        <p:nvPicPr>
          <p:cNvPr id="21" name="Picture 21"/>
          <p:cNvPicPr>
            <a:picLocks noChangeAspect="1"/>
          </p:cNvPicPr>
          <p:nvPr/>
        </p:nvPicPr>
        <p:blipFill>
          <a:blip r:embed="rId6">
            <a:alphaModFix amt="75000"/>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rot="-5400000">
            <a:off x="16905215" y="1385687"/>
            <a:ext cx="844062" cy="211015"/>
          </a:xfrm>
          <a:prstGeom prst="rect">
            <a:avLst/>
          </a:prstGeom>
        </p:spPr>
      </p:pic>
      <p:sp>
        <p:nvSpPr>
          <p:cNvPr id="22" name="AutoShape 22"/>
          <p:cNvSpPr/>
          <p:nvPr/>
        </p:nvSpPr>
        <p:spPr>
          <a:xfrm rot="-5376337">
            <a:off x="16289363" y="3377588"/>
            <a:ext cx="2075766" cy="0"/>
          </a:xfrm>
          <a:prstGeom prst="line">
            <a:avLst/>
          </a:prstGeom>
          <a:ln w="28575" cap="rnd">
            <a:solidFill>
              <a:srgbClr val="0F4572">
                <a:alpha val="74902"/>
              </a:srgbClr>
            </a:solidFill>
            <a:prstDash val="solid"/>
            <a:headEnd type="none" w="sm" len="sm"/>
            <a:tailEnd type="none" w="sm" len="sm"/>
          </a:ln>
        </p:spPr>
      </p:sp>
      <p:pic>
        <p:nvPicPr>
          <p:cNvPr id="23" name="Picture 23"/>
          <p:cNvPicPr>
            <a:picLocks noChangeAspect="1"/>
          </p:cNvPicPr>
          <p:nvPr/>
        </p:nvPicPr>
        <p:blipFill>
          <a:blip r:embed="rId6">
            <a:alphaModFix amt="75000"/>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rot="5400000">
            <a:off x="72690" y="7976630"/>
            <a:ext cx="844062" cy="211015"/>
          </a:xfrm>
          <a:prstGeom prst="rect">
            <a:avLst/>
          </a:prstGeom>
        </p:spPr>
      </p:pic>
      <p:sp>
        <p:nvSpPr>
          <p:cNvPr id="24" name="AutoShape 24"/>
          <p:cNvSpPr/>
          <p:nvPr/>
        </p:nvSpPr>
        <p:spPr>
          <a:xfrm flipH="1">
            <a:off x="487577" y="5143598"/>
            <a:ext cx="14288" cy="2075717"/>
          </a:xfrm>
          <a:prstGeom prst="line">
            <a:avLst/>
          </a:prstGeom>
          <a:ln w="28575" cap="rnd">
            <a:solidFill>
              <a:srgbClr val="0F4572">
                <a:alpha val="74902"/>
              </a:srgbClr>
            </a:solidFill>
            <a:prstDash val="solid"/>
            <a:headEnd type="none" w="sm" len="sm"/>
            <a:tailEnd type="none" w="sm" len="sm"/>
          </a:ln>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37000"/>
            <a:extLst>
              <a:ext uri="{28A0092B-C50C-407E-A947-70E740481C1C}">
                <a14:useLocalDpi xmlns:a14="http://schemas.microsoft.com/office/drawing/2010/main"/>
              </a:ext>
            </a:extLst>
          </a:blip>
          <a:srcRect/>
          <a:stretch>
            <a:fillRect/>
          </a:stretch>
        </p:blipFill>
        <p:spPr>
          <a:xfrm>
            <a:off x="30361" y="-31353"/>
            <a:ext cx="18257639" cy="7422753"/>
          </a:xfrm>
          <a:prstGeom prst="rect">
            <a:avLst/>
          </a:prstGeom>
        </p:spPr>
      </p:pic>
      <p:sp>
        <p:nvSpPr>
          <p:cNvPr id="3" name="AutoShape 3"/>
          <p:cNvSpPr/>
          <p:nvPr/>
        </p:nvSpPr>
        <p:spPr>
          <a:xfrm>
            <a:off x="9640829" y="4185866"/>
            <a:ext cx="3569582" cy="4231220"/>
          </a:xfrm>
          <a:prstGeom prst="rect">
            <a:avLst/>
          </a:prstGeom>
          <a:solidFill>
            <a:srgbClr val="000000">
              <a:alpha val="33725"/>
            </a:srgbClr>
          </a:solidFill>
        </p:spPr>
      </p:sp>
      <p:sp>
        <p:nvSpPr>
          <p:cNvPr id="4" name="AutoShape 4"/>
          <p:cNvSpPr/>
          <p:nvPr/>
        </p:nvSpPr>
        <p:spPr>
          <a:xfrm>
            <a:off x="13861168" y="4185866"/>
            <a:ext cx="3569582" cy="4231220"/>
          </a:xfrm>
          <a:prstGeom prst="rect">
            <a:avLst/>
          </a:prstGeom>
          <a:solidFill>
            <a:srgbClr val="000000">
              <a:alpha val="33725"/>
            </a:srgbClr>
          </a:solidFill>
        </p:spPr>
      </p:sp>
      <p:sp>
        <p:nvSpPr>
          <p:cNvPr id="5" name="AutoShape 5"/>
          <p:cNvSpPr/>
          <p:nvPr/>
        </p:nvSpPr>
        <p:spPr>
          <a:xfrm>
            <a:off x="1200150" y="4185866"/>
            <a:ext cx="3569582" cy="4231220"/>
          </a:xfrm>
          <a:prstGeom prst="rect">
            <a:avLst/>
          </a:prstGeom>
          <a:solidFill>
            <a:srgbClr val="000000">
              <a:alpha val="33725"/>
            </a:srgbClr>
          </a:solidFill>
        </p:spPr>
      </p:sp>
      <p:sp>
        <p:nvSpPr>
          <p:cNvPr id="6" name="AutoShape 6"/>
          <p:cNvSpPr/>
          <p:nvPr/>
        </p:nvSpPr>
        <p:spPr>
          <a:xfrm>
            <a:off x="5420489" y="4185866"/>
            <a:ext cx="3569582" cy="4231220"/>
          </a:xfrm>
          <a:prstGeom prst="rect">
            <a:avLst/>
          </a:prstGeom>
          <a:solidFill>
            <a:srgbClr val="000000">
              <a:alpha val="33725"/>
            </a:srgbClr>
          </a:solidFill>
        </p:spPr>
      </p:sp>
      <p:sp>
        <p:nvSpPr>
          <p:cNvPr id="7" name="AutoShape 7"/>
          <p:cNvSpPr/>
          <p:nvPr/>
        </p:nvSpPr>
        <p:spPr>
          <a:xfrm>
            <a:off x="9469379" y="4023941"/>
            <a:ext cx="3569582" cy="4220278"/>
          </a:xfrm>
          <a:prstGeom prst="rect">
            <a:avLst/>
          </a:prstGeom>
          <a:solidFill>
            <a:srgbClr val="FFFFFF"/>
          </a:solidFill>
        </p:spPr>
      </p:sp>
      <p:sp>
        <p:nvSpPr>
          <p:cNvPr id="8" name="AutoShape 8"/>
          <p:cNvSpPr/>
          <p:nvPr/>
        </p:nvSpPr>
        <p:spPr>
          <a:xfrm>
            <a:off x="13689718" y="4023941"/>
            <a:ext cx="3569582" cy="4220278"/>
          </a:xfrm>
          <a:prstGeom prst="rect">
            <a:avLst/>
          </a:prstGeom>
          <a:solidFill>
            <a:srgbClr val="FFFFFF"/>
          </a:solidFill>
        </p:spPr>
      </p:sp>
      <p:sp>
        <p:nvSpPr>
          <p:cNvPr id="9" name="AutoShape 9"/>
          <p:cNvSpPr/>
          <p:nvPr/>
        </p:nvSpPr>
        <p:spPr>
          <a:xfrm>
            <a:off x="1028700" y="4023941"/>
            <a:ext cx="3569582" cy="4220278"/>
          </a:xfrm>
          <a:prstGeom prst="rect">
            <a:avLst/>
          </a:prstGeom>
          <a:solidFill>
            <a:srgbClr val="FFFFFF"/>
          </a:solidFill>
        </p:spPr>
      </p:sp>
      <p:sp>
        <p:nvSpPr>
          <p:cNvPr id="10" name="AutoShape 10"/>
          <p:cNvSpPr/>
          <p:nvPr/>
        </p:nvSpPr>
        <p:spPr>
          <a:xfrm>
            <a:off x="5249039" y="4023941"/>
            <a:ext cx="3569582" cy="4220278"/>
          </a:xfrm>
          <a:prstGeom prst="rect">
            <a:avLst/>
          </a:prstGeom>
          <a:solidFill>
            <a:srgbClr val="FFFFFF"/>
          </a:solidFill>
        </p:spPr>
      </p:sp>
      <p:sp>
        <p:nvSpPr>
          <p:cNvPr id="11" name="AutoShape 11"/>
          <p:cNvSpPr/>
          <p:nvPr/>
        </p:nvSpPr>
        <p:spPr>
          <a:xfrm>
            <a:off x="1294575" y="6124554"/>
            <a:ext cx="3094794" cy="0"/>
          </a:xfrm>
          <a:prstGeom prst="line">
            <a:avLst/>
          </a:prstGeom>
          <a:ln w="19050" cap="rnd">
            <a:solidFill>
              <a:srgbClr val="000000"/>
            </a:solidFill>
            <a:prstDash val="solid"/>
            <a:headEnd type="none" w="sm" len="sm"/>
            <a:tailEnd type="none" w="sm" len="sm"/>
          </a:ln>
        </p:spPr>
      </p:sp>
      <p:sp>
        <p:nvSpPr>
          <p:cNvPr id="12" name="AutoShape 12"/>
          <p:cNvSpPr/>
          <p:nvPr/>
        </p:nvSpPr>
        <p:spPr>
          <a:xfrm>
            <a:off x="5486433" y="6105504"/>
            <a:ext cx="3094794" cy="0"/>
          </a:xfrm>
          <a:prstGeom prst="line">
            <a:avLst/>
          </a:prstGeom>
          <a:ln w="19050" cap="rnd">
            <a:solidFill>
              <a:srgbClr val="000000"/>
            </a:solidFill>
            <a:prstDash val="solid"/>
            <a:headEnd type="none" w="sm" len="sm"/>
            <a:tailEnd type="none" w="sm" len="sm"/>
          </a:ln>
        </p:spPr>
      </p:sp>
      <p:sp>
        <p:nvSpPr>
          <p:cNvPr id="13" name="AutoShape 13"/>
          <p:cNvSpPr/>
          <p:nvPr/>
        </p:nvSpPr>
        <p:spPr>
          <a:xfrm>
            <a:off x="9706773" y="6095979"/>
            <a:ext cx="3094794" cy="0"/>
          </a:xfrm>
          <a:prstGeom prst="line">
            <a:avLst/>
          </a:prstGeom>
          <a:ln w="19050" cap="rnd">
            <a:solidFill>
              <a:srgbClr val="000000"/>
            </a:solidFill>
            <a:prstDash val="solid"/>
            <a:headEnd type="none" w="sm" len="sm"/>
            <a:tailEnd type="none" w="sm" len="sm"/>
          </a:ln>
        </p:spPr>
      </p:sp>
      <p:sp>
        <p:nvSpPr>
          <p:cNvPr id="14" name="AutoShape 14"/>
          <p:cNvSpPr/>
          <p:nvPr/>
        </p:nvSpPr>
        <p:spPr>
          <a:xfrm>
            <a:off x="13927112" y="6076929"/>
            <a:ext cx="3094794" cy="0"/>
          </a:xfrm>
          <a:prstGeom prst="line">
            <a:avLst/>
          </a:prstGeom>
          <a:ln w="19050" cap="rnd">
            <a:solidFill>
              <a:srgbClr val="000000"/>
            </a:solidFill>
            <a:prstDash val="solid"/>
            <a:headEnd type="none" w="sm" len="sm"/>
            <a:tailEnd type="none" w="sm" len="sm"/>
          </a:ln>
        </p:spPr>
      </p:sp>
      <p:pic>
        <p:nvPicPr>
          <p:cNvPr id="15" name="Picture 15"/>
          <p:cNvPicPr>
            <a:picLocks noChangeAspect="1"/>
          </p:cNvPicPr>
          <p:nvPr/>
        </p:nvPicPr>
        <p:blipFill>
          <a:blip r:embed="rId3">
            <a:alphaModFix amt="75000"/>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6377677" y="923192"/>
            <a:ext cx="844062" cy="211015"/>
          </a:xfrm>
          <a:prstGeom prst="rect">
            <a:avLst/>
          </a:prstGeom>
        </p:spPr>
      </p:pic>
      <p:pic>
        <p:nvPicPr>
          <p:cNvPr id="16" name="Picture 16"/>
          <p:cNvPicPr>
            <a:picLocks noChangeAspect="1"/>
          </p:cNvPicPr>
          <p:nvPr/>
        </p:nvPicPr>
        <p:blipFill>
          <a:blip r:embed="rId3">
            <a:alphaModFix amt="75000"/>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10800000">
            <a:off x="1028700" y="923192"/>
            <a:ext cx="844062" cy="211015"/>
          </a:xfrm>
          <a:prstGeom prst="rect">
            <a:avLst/>
          </a:prstGeom>
        </p:spPr>
      </p:pic>
      <p:sp>
        <p:nvSpPr>
          <p:cNvPr id="17" name="AutoShape 17"/>
          <p:cNvSpPr/>
          <p:nvPr/>
        </p:nvSpPr>
        <p:spPr>
          <a:xfrm rot="23662">
            <a:off x="13861144" y="1014412"/>
            <a:ext cx="2075766" cy="0"/>
          </a:xfrm>
          <a:prstGeom prst="line">
            <a:avLst/>
          </a:prstGeom>
          <a:ln w="28575" cap="rnd">
            <a:solidFill>
              <a:srgbClr val="FFFFFF">
                <a:alpha val="74902"/>
              </a:srgbClr>
            </a:solidFill>
            <a:prstDash val="solid"/>
            <a:headEnd type="none" w="sm" len="sm"/>
            <a:tailEnd type="none" w="sm" len="sm"/>
          </a:ln>
        </p:spPr>
      </p:sp>
      <p:sp>
        <p:nvSpPr>
          <p:cNvPr id="18" name="AutoShape 18"/>
          <p:cNvSpPr/>
          <p:nvPr/>
        </p:nvSpPr>
        <p:spPr>
          <a:xfrm rot="-10776337">
            <a:off x="2313529" y="1014413"/>
            <a:ext cx="2075766" cy="0"/>
          </a:xfrm>
          <a:prstGeom prst="line">
            <a:avLst/>
          </a:prstGeom>
          <a:ln w="28575" cap="rnd">
            <a:solidFill>
              <a:srgbClr val="FFFFFF">
                <a:alpha val="74902"/>
              </a:srgbClr>
            </a:solidFill>
            <a:prstDash val="solid"/>
            <a:headEnd type="none" w="sm" len="sm"/>
            <a:tailEnd type="none" w="sm" len="sm"/>
          </a:ln>
        </p:spPr>
      </p:sp>
      <p:pic>
        <p:nvPicPr>
          <p:cNvPr id="19" name="Picture 19"/>
          <p:cNvPicPr>
            <a:picLocks noChangeAspect="1"/>
          </p:cNvPicPr>
          <p:nvPr/>
        </p:nvPicPr>
        <p:blipFill>
          <a:blip r:embed="rId5"/>
          <a:srcRect/>
          <a:stretch>
            <a:fillRect/>
          </a:stretch>
        </p:blipFill>
        <p:spPr>
          <a:xfrm>
            <a:off x="-7671" y="6874172"/>
            <a:ext cx="5985224" cy="5985224"/>
          </a:xfrm>
          <a:prstGeom prst="rect">
            <a:avLst/>
          </a:prstGeom>
        </p:spPr>
      </p:pic>
      <p:sp>
        <p:nvSpPr>
          <p:cNvPr id="20" name="TextBox 20"/>
          <p:cNvSpPr txBox="1"/>
          <p:nvPr/>
        </p:nvSpPr>
        <p:spPr>
          <a:xfrm>
            <a:off x="1266094" y="4729162"/>
            <a:ext cx="3094794" cy="712470"/>
          </a:xfrm>
          <a:prstGeom prst="rect">
            <a:avLst/>
          </a:prstGeom>
        </p:spPr>
        <p:txBody>
          <a:bodyPr lIns="0" tIns="0" rIns="0" bIns="0" rtlCol="0" anchor="t">
            <a:spAutoFit/>
          </a:bodyPr>
          <a:lstStyle/>
          <a:p>
            <a:pPr algn="ctr">
              <a:lnSpc>
                <a:spcPts val="5879"/>
              </a:lnSpc>
            </a:pPr>
            <a:r>
              <a:rPr lang="en-US" sz="4199">
                <a:solidFill>
                  <a:srgbClr val="19598D"/>
                </a:solidFill>
                <a:latin typeface="Montserrat Semi-Bold Bold"/>
              </a:rPr>
              <a:t>Opioids</a:t>
            </a:r>
          </a:p>
        </p:txBody>
      </p:sp>
      <p:sp>
        <p:nvSpPr>
          <p:cNvPr id="21" name="TextBox 21"/>
          <p:cNvSpPr txBox="1"/>
          <p:nvPr/>
        </p:nvSpPr>
        <p:spPr>
          <a:xfrm>
            <a:off x="5486433" y="4686300"/>
            <a:ext cx="3094794" cy="712470"/>
          </a:xfrm>
          <a:prstGeom prst="rect">
            <a:avLst/>
          </a:prstGeom>
        </p:spPr>
        <p:txBody>
          <a:bodyPr lIns="0" tIns="0" rIns="0" bIns="0" rtlCol="0" anchor="t">
            <a:spAutoFit/>
          </a:bodyPr>
          <a:lstStyle/>
          <a:p>
            <a:pPr algn="ctr">
              <a:lnSpc>
                <a:spcPts val="5879"/>
              </a:lnSpc>
            </a:pPr>
            <a:r>
              <a:rPr lang="en-US" sz="4199">
                <a:solidFill>
                  <a:srgbClr val="19598D"/>
                </a:solidFill>
                <a:latin typeface="Montserrat Semi-Bold Bold"/>
              </a:rPr>
              <a:t>Cannabis</a:t>
            </a:r>
          </a:p>
        </p:txBody>
      </p:sp>
      <p:sp>
        <p:nvSpPr>
          <p:cNvPr id="22" name="TextBox 22"/>
          <p:cNvSpPr txBox="1"/>
          <p:nvPr/>
        </p:nvSpPr>
        <p:spPr>
          <a:xfrm>
            <a:off x="9706773" y="4729162"/>
            <a:ext cx="3094794" cy="712470"/>
          </a:xfrm>
          <a:prstGeom prst="rect">
            <a:avLst/>
          </a:prstGeom>
        </p:spPr>
        <p:txBody>
          <a:bodyPr lIns="0" tIns="0" rIns="0" bIns="0" rtlCol="0" anchor="t">
            <a:spAutoFit/>
          </a:bodyPr>
          <a:lstStyle/>
          <a:p>
            <a:pPr algn="ctr">
              <a:lnSpc>
                <a:spcPts val="5879"/>
              </a:lnSpc>
            </a:pPr>
            <a:r>
              <a:rPr lang="en-US" sz="4199">
                <a:solidFill>
                  <a:srgbClr val="19598D"/>
                </a:solidFill>
                <a:latin typeface="Montserrat Semi-Bold Bold"/>
              </a:rPr>
              <a:t>Cocaine</a:t>
            </a:r>
          </a:p>
        </p:txBody>
      </p:sp>
      <p:sp>
        <p:nvSpPr>
          <p:cNvPr id="23" name="TextBox 23"/>
          <p:cNvSpPr txBox="1"/>
          <p:nvPr/>
        </p:nvSpPr>
        <p:spPr>
          <a:xfrm>
            <a:off x="13927112" y="4686300"/>
            <a:ext cx="3094794" cy="712470"/>
          </a:xfrm>
          <a:prstGeom prst="rect">
            <a:avLst/>
          </a:prstGeom>
        </p:spPr>
        <p:txBody>
          <a:bodyPr lIns="0" tIns="0" rIns="0" bIns="0" rtlCol="0" anchor="t">
            <a:spAutoFit/>
          </a:bodyPr>
          <a:lstStyle/>
          <a:p>
            <a:pPr algn="ctr">
              <a:lnSpc>
                <a:spcPts val="5879"/>
              </a:lnSpc>
            </a:pPr>
            <a:r>
              <a:rPr lang="en-US" sz="4199">
                <a:solidFill>
                  <a:srgbClr val="19598D"/>
                </a:solidFill>
                <a:latin typeface="Montserrat Semi-Bold Bold"/>
              </a:rPr>
              <a:t>Alcohol</a:t>
            </a:r>
          </a:p>
        </p:txBody>
      </p:sp>
      <p:sp>
        <p:nvSpPr>
          <p:cNvPr id="24" name="TextBox 24"/>
          <p:cNvSpPr txBox="1"/>
          <p:nvPr/>
        </p:nvSpPr>
        <p:spPr>
          <a:xfrm>
            <a:off x="1085787" y="1572709"/>
            <a:ext cx="15808569" cy="1584457"/>
          </a:xfrm>
          <a:prstGeom prst="rect">
            <a:avLst/>
          </a:prstGeom>
        </p:spPr>
        <p:txBody>
          <a:bodyPr lIns="0" tIns="0" rIns="0" bIns="0" rtlCol="0" anchor="t">
            <a:spAutoFit/>
          </a:bodyPr>
          <a:lstStyle/>
          <a:p>
            <a:pPr algn="ctr">
              <a:lnSpc>
                <a:spcPts val="6130"/>
              </a:lnSpc>
              <a:spcBef>
                <a:spcPct val="0"/>
              </a:spcBef>
            </a:pPr>
            <a:r>
              <a:rPr lang="en-US" sz="6130">
                <a:solidFill>
                  <a:srgbClr val="050A30"/>
                </a:solidFill>
                <a:latin typeface="Montserrat Extra-Bold"/>
              </a:rPr>
              <a:t>Wellbeing &gt; Mental Health &gt; Addiction &gt; Recovery &gt; Wellbeing</a:t>
            </a:r>
          </a:p>
        </p:txBody>
      </p:sp>
      <p:sp>
        <p:nvSpPr>
          <p:cNvPr id="25" name="TextBox 25"/>
          <p:cNvSpPr txBox="1"/>
          <p:nvPr/>
        </p:nvSpPr>
        <p:spPr>
          <a:xfrm>
            <a:off x="961294" y="6797972"/>
            <a:ext cx="3704394" cy="712470"/>
          </a:xfrm>
          <a:prstGeom prst="rect">
            <a:avLst/>
          </a:prstGeom>
        </p:spPr>
        <p:txBody>
          <a:bodyPr lIns="0" tIns="0" rIns="0" bIns="0" rtlCol="0" anchor="t">
            <a:spAutoFit/>
          </a:bodyPr>
          <a:lstStyle/>
          <a:p>
            <a:pPr algn="ctr">
              <a:lnSpc>
                <a:spcPts val="5879"/>
              </a:lnSpc>
            </a:pPr>
            <a:r>
              <a:rPr lang="en-US" sz="4199">
                <a:solidFill>
                  <a:srgbClr val="19598D"/>
                </a:solidFill>
                <a:latin typeface="Montserrat Semi-Bold Bold"/>
              </a:rPr>
              <a:t>Depression</a:t>
            </a:r>
          </a:p>
        </p:txBody>
      </p:sp>
      <p:sp>
        <p:nvSpPr>
          <p:cNvPr id="26" name="TextBox 26"/>
          <p:cNvSpPr txBox="1"/>
          <p:nvPr/>
        </p:nvSpPr>
        <p:spPr>
          <a:xfrm>
            <a:off x="5249039" y="6519625"/>
            <a:ext cx="3569582" cy="1287145"/>
          </a:xfrm>
          <a:prstGeom prst="rect">
            <a:avLst/>
          </a:prstGeom>
        </p:spPr>
        <p:txBody>
          <a:bodyPr wrap="square" lIns="0" tIns="0" rIns="0" bIns="0" rtlCol="0" anchor="t">
            <a:spAutoFit/>
          </a:bodyPr>
          <a:lstStyle/>
          <a:p>
            <a:pPr algn="ctr">
              <a:lnSpc>
                <a:spcPts val="5179"/>
              </a:lnSpc>
            </a:pPr>
            <a:r>
              <a:rPr lang="en-US" sz="3699">
                <a:solidFill>
                  <a:srgbClr val="19598D"/>
                </a:solidFill>
                <a:latin typeface="Montserrat Semi-Bold Bold"/>
              </a:rPr>
              <a:t>Schizophrenia </a:t>
            </a:r>
          </a:p>
          <a:p>
            <a:pPr algn="ctr">
              <a:lnSpc>
                <a:spcPts val="5179"/>
              </a:lnSpc>
            </a:pPr>
            <a:r>
              <a:rPr lang="en-US" sz="3699">
                <a:solidFill>
                  <a:srgbClr val="19598D"/>
                </a:solidFill>
                <a:latin typeface="Montserrat Semi-Bold Bold"/>
              </a:rPr>
              <a:t>/Psychosis</a:t>
            </a:r>
          </a:p>
        </p:txBody>
      </p:sp>
      <p:sp>
        <p:nvSpPr>
          <p:cNvPr id="27" name="TextBox 27"/>
          <p:cNvSpPr txBox="1"/>
          <p:nvPr/>
        </p:nvSpPr>
        <p:spPr>
          <a:xfrm>
            <a:off x="9401973" y="6527880"/>
            <a:ext cx="3704394" cy="1287145"/>
          </a:xfrm>
          <a:prstGeom prst="rect">
            <a:avLst/>
          </a:prstGeom>
        </p:spPr>
        <p:txBody>
          <a:bodyPr lIns="0" tIns="0" rIns="0" bIns="0" rtlCol="0" anchor="t">
            <a:spAutoFit/>
          </a:bodyPr>
          <a:lstStyle/>
          <a:p>
            <a:pPr algn="ctr">
              <a:lnSpc>
                <a:spcPts val="5179"/>
              </a:lnSpc>
            </a:pPr>
            <a:r>
              <a:rPr lang="en-US" sz="3699">
                <a:solidFill>
                  <a:srgbClr val="19598D"/>
                </a:solidFill>
                <a:latin typeface="Montserrat Semi-Bold Bold"/>
              </a:rPr>
              <a:t>Bipolar</a:t>
            </a:r>
          </a:p>
          <a:p>
            <a:pPr algn="ctr">
              <a:lnSpc>
                <a:spcPts val="5179"/>
              </a:lnSpc>
            </a:pPr>
            <a:r>
              <a:rPr lang="en-US" sz="3699">
                <a:solidFill>
                  <a:srgbClr val="19598D"/>
                </a:solidFill>
                <a:latin typeface="Montserrat Semi-Bold Bold"/>
              </a:rPr>
              <a:t>/Psychosis</a:t>
            </a:r>
          </a:p>
        </p:txBody>
      </p:sp>
      <p:sp>
        <p:nvSpPr>
          <p:cNvPr id="28" name="TextBox 28"/>
          <p:cNvSpPr txBox="1"/>
          <p:nvPr/>
        </p:nvSpPr>
        <p:spPr>
          <a:xfrm>
            <a:off x="13622312" y="6797972"/>
            <a:ext cx="3704394" cy="712470"/>
          </a:xfrm>
          <a:prstGeom prst="rect">
            <a:avLst/>
          </a:prstGeom>
        </p:spPr>
        <p:txBody>
          <a:bodyPr lIns="0" tIns="0" rIns="0" bIns="0" rtlCol="0" anchor="t">
            <a:spAutoFit/>
          </a:bodyPr>
          <a:lstStyle/>
          <a:p>
            <a:pPr algn="ctr">
              <a:lnSpc>
                <a:spcPts val="5879"/>
              </a:lnSpc>
            </a:pPr>
            <a:r>
              <a:rPr lang="en-US" sz="4199">
                <a:solidFill>
                  <a:srgbClr val="19598D"/>
                </a:solidFill>
                <a:latin typeface="Montserrat Semi-Bold Bold"/>
              </a:rPr>
              <a:t>Depression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8612105"/>
            <a:ext cx="18287990" cy="28576"/>
          </a:xfrm>
          <a:prstGeom prst="line">
            <a:avLst/>
          </a:prstGeom>
          <a:ln w="28575" cap="rnd">
            <a:solidFill>
              <a:srgbClr val="D9D9D9"/>
            </a:solidFill>
            <a:prstDash val="solid"/>
            <a:headEnd type="none" w="sm" len="sm"/>
            <a:tailEnd type="none" w="sm" len="sm"/>
          </a:ln>
        </p:spPr>
      </p:sp>
      <p:grpSp>
        <p:nvGrpSpPr>
          <p:cNvPr id="3" name="Group 3"/>
          <p:cNvGrpSpPr/>
          <p:nvPr/>
        </p:nvGrpSpPr>
        <p:grpSpPr>
          <a:xfrm>
            <a:off x="0" y="-1"/>
            <a:ext cx="1986866" cy="8612105"/>
            <a:chOff x="0" y="0"/>
            <a:chExt cx="3703923" cy="11915944"/>
          </a:xfrm>
        </p:grpSpPr>
        <p:pic>
          <p:nvPicPr>
            <p:cNvPr id="4" name="Picture 4"/>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0"/>
              <a:ext cx="3703923" cy="11915944"/>
            </a:xfrm>
            <a:prstGeom prst="rect">
              <a:avLst/>
            </a:prstGeom>
          </p:spPr>
        </p:pic>
      </p:grpSp>
      <p:pic>
        <p:nvPicPr>
          <p:cNvPr id="5" name="Picture 5"/>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5400000">
            <a:off x="16731762" y="1410919"/>
            <a:ext cx="844062" cy="211015"/>
          </a:xfrm>
          <a:prstGeom prst="rect">
            <a:avLst/>
          </a:prstGeom>
        </p:spPr>
      </p:pic>
      <p:sp>
        <p:nvSpPr>
          <p:cNvPr id="6" name="AutoShape 6"/>
          <p:cNvSpPr/>
          <p:nvPr/>
        </p:nvSpPr>
        <p:spPr>
          <a:xfrm rot="-5400000">
            <a:off x="15939739" y="3593303"/>
            <a:ext cx="2456682" cy="0"/>
          </a:xfrm>
          <a:prstGeom prst="line">
            <a:avLst/>
          </a:prstGeom>
          <a:ln w="28575" cap="rnd">
            <a:solidFill>
              <a:srgbClr val="D9D9D9"/>
            </a:solidFill>
            <a:prstDash val="solid"/>
            <a:headEnd type="none" w="sm" len="sm"/>
            <a:tailEnd type="none" w="sm" len="sm"/>
          </a:ln>
        </p:spPr>
      </p:sp>
      <p:pic>
        <p:nvPicPr>
          <p:cNvPr id="7" name="Picture 7"/>
          <p:cNvPicPr>
            <a:picLocks noChangeAspect="1"/>
          </p:cNvPicPr>
          <p:nvPr/>
        </p:nvPicPr>
        <p:blipFill>
          <a:blip r:embed="rId5"/>
          <a:srcRect/>
          <a:stretch>
            <a:fillRect/>
          </a:stretch>
        </p:blipFill>
        <p:spPr>
          <a:xfrm>
            <a:off x="0" y="6971950"/>
            <a:ext cx="5985224" cy="5985224"/>
          </a:xfrm>
          <a:prstGeom prst="rect">
            <a:avLst/>
          </a:prstGeom>
        </p:spPr>
      </p:pic>
      <p:sp>
        <p:nvSpPr>
          <p:cNvPr id="8" name="TextBox 8"/>
          <p:cNvSpPr txBox="1"/>
          <p:nvPr/>
        </p:nvSpPr>
        <p:spPr>
          <a:xfrm>
            <a:off x="2282141" y="516655"/>
            <a:ext cx="14472027" cy="1584457"/>
          </a:xfrm>
          <a:prstGeom prst="rect">
            <a:avLst/>
          </a:prstGeom>
        </p:spPr>
        <p:txBody>
          <a:bodyPr lIns="0" tIns="0" rIns="0" bIns="0" rtlCol="0" anchor="t">
            <a:spAutoFit/>
          </a:bodyPr>
          <a:lstStyle/>
          <a:p>
            <a:pPr>
              <a:lnSpc>
                <a:spcPts val="6130"/>
              </a:lnSpc>
              <a:spcBef>
                <a:spcPct val="0"/>
              </a:spcBef>
            </a:pPr>
            <a:r>
              <a:rPr lang="en-US" sz="6130">
                <a:solidFill>
                  <a:srgbClr val="19598D"/>
                </a:solidFill>
                <a:latin typeface="Montserrat Extra-Bold"/>
              </a:rPr>
              <a:t>Wellbeing &gt; Mental Health &gt; Addiction &gt; Recovery &gt; Wellbeing</a:t>
            </a:r>
          </a:p>
        </p:txBody>
      </p:sp>
      <p:sp>
        <p:nvSpPr>
          <p:cNvPr id="9" name="TextBox 9"/>
          <p:cNvSpPr txBox="1"/>
          <p:nvPr/>
        </p:nvSpPr>
        <p:spPr>
          <a:xfrm>
            <a:off x="1741486" y="3083965"/>
            <a:ext cx="16049545" cy="742950"/>
          </a:xfrm>
          <a:prstGeom prst="rect">
            <a:avLst/>
          </a:prstGeom>
        </p:spPr>
        <p:txBody>
          <a:bodyPr lIns="0" tIns="0" rIns="0" bIns="0" rtlCol="0" anchor="t">
            <a:spAutoFit/>
          </a:bodyPr>
          <a:lstStyle/>
          <a:p>
            <a:pPr marL="971550" lvl="1" indent="-485775" algn="l">
              <a:lnSpc>
                <a:spcPts val="6075"/>
              </a:lnSpc>
              <a:buFont typeface="Arial"/>
              <a:buChar char="•"/>
            </a:pPr>
            <a:r>
              <a:rPr lang="en-US" sz="4500">
                <a:solidFill>
                  <a:srgbClr val="000000"/>
                </a:solidFill>
                <a:latin typeface="Montserrat Bold"/>
              </a:rPr>
              <a:t>Alcohol: £7bn a year in lost productivity</a:t>
            </a:r>
            <a:endParaRPr lang="en-US"/>
          </a:p>
        </p:txBody>
      </p:sp>
      <p:sp>
        <p:nvSpPr>
          <p:cNvPr id="10" name="TextBox 10"/>
          <p:cNvSpPr txBox="1"/>
          <p:nvPr/>
        </p:nvSpPr>
        <p:spPr>
          <a:xfrm>
            <a:off x="1741486" y="4621062"/>
            <a:ext cx="15306798" cy="1514475"/>
          </a:xfrm>
          <a:prstGeom prst="rect">
            <a:avLst/>
          </a:prstGeom>
        </p:spPr>
        <p:txBody>
          <a:bodyPr lIns="0" tIns="0" rIns="0" bIns="0" rtlCol="0" anchor="t">
            <a:spAutoFit/>
          </a:bodyPr>
          <a:lstStyle/>
          <a:p>
            <a:pPr marL="971553" lvl="1" indent="-485777" algn="l">
              <a:lnSpc>
                <a:spcPts val="6075"/>
              </a:lnSpc>
              <a:buFont typeface="Arial"/>
              <a:buChar char="•"/>
            </a:pPr>
            <a:r>
              <a:rPr lang="en-US" sz="4500">
                <a:solidFill>
                  <a:srgbClr val="000000"/>
                </a:solidFill>
                <a:latin typeface="Montserrat Bold"/>
              </a:rPr>
              <a:t>Alcohol: 167,000 working YEARS (over 43m working days) lost every year</a:t>
            </a:r>
          </a:p>
        </p:txBody>
      </p:sp>
      <p:sp>
        <p:nvSpPr>
          <p:cNvPr id="11" name="TextBox 11"/>
          <p:cNvSpPr txBox="1"/>
          <p:nvPr/>
        </p:nvSpPr>
        <p:spPr>
          <a:xfrm>
            <a:off x="1741486" y="6986238"/>
            <a:ext cx="15306798" cy="742950"/>
          </a:xfrm>
          <a:prstGeom prst="rect">
            <a:avLst/>
          </a:prstGeom>
        </p:spPr>
        <p:txBody>
          <a:bodyPr lIns="0" tIns="0" rIns="0" bIns="0" rtlCol="0" anchor="t">
            <a:spAutoFit/>
          </a:bodyPr>
          <a:lstStyle/>
          <a:p>
            <a:pPr marL="971550" lvl="1" indent="-485775" algn="l">
              <a:lnSpc>
                <a:spcPts val="6075"/>
              </a:lnSpc>
              <a:buFont typeface="Arial"/>
              <a:buChar char="•"/>
            </a:pPr>
            <a:r>
              <a:rPr lang="en-US" sz="4500">
                <a:solidFill>
                  <a:srgbClr val="000000"/>
                </a:solidFill>
                <a:latin typeface="Montserrat Bold"/>
              </a:rPr>
              <a:t>Illegal Drugs: £19bn cost to UK each year</a:t>
            </a: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5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rot="-5400000">
            <a:off x="215412" y="1249973"/>
            <a:ext cx="844062" cy="211015"/>
          </a:xfrm>
          <a:prstGeom prst="rect">
            <a:avLst/>
          </a:prstGeom>
        </p:spPr>
      </p:pic>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4" name="Picture 4"/>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742950" y="3105909"/>
            <a:ext cx="4730114" cy="5503187"/>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a:ext>
            </a:extLst>
          </a:blip>
          <a:srcRect b="5564"/>
          <a:stretch>
            <a:fillRect/>
          </a:stretch>
        </p:blipFill>
        <p:spPr>
          <a:xfrm>
            <a:off x="5473064" y="2979578"/>
            <a:ext cx="12703941" cy="6116797"/>
          </a:xfrm>
          <a:prstGeom prst="rect">
            <a:avLst/>
          </a:prstGeom>
        </p:spPr>
      </p:pic>
      <p:sp>
        <p:nvSpPr>
          <p:cNvPr id="6" name="TextBox 6"/>
          <p:cNvSpPr txBox="1"/>
          <p:nvPr/>
        </p:nvSpPr>
        <p:spPr>
          <a:xfrm>
            <a:off x="1028700" y="737370"/>
            <a:ext cx="13935069" cy="2242207"/>
          </a:xfrm>
          <a:prstGeom prst="rect">
            <a:avLst/>
          </a:prstGeom>
        </p:spPr>
        <p:txBody>
          <a:bodyPr lIns="0" tIns="0" rIns="0" bIns="0" rtlCol="0" anchor="t">
            <a:spAutoFit/>
          </a:bodyPr>
          <a:lstStyle/>
          <a:p>
            <a:pPr>
              <a:lnSpc>
                <a:spcPts val="8653"/>
              </a:lnSpc>
              <a:spcBef>
                <a:spcPct val="0"/>
              </a:spcBef>
            </a:pPr>
            <a:r>
              <a:rPr lang="en-US" sz="8653">
                <a:solidFill>
                  <a:srgbClr val="19598D"/>
                </a:solidFill>
                <a:latin typeface="Montserrat Extra-Bold"/>
              </a:rPr>
              <a:t>Cost to Contribution: the cost to employers</a:t>
            </a:r>
          </a:p>
        </p:txBody>
      </p:sp>
      <p:pic>
        <p:nvPicPr>
          <p:cNvPr id="7" name="Picture 7"/>
          <p:cNvPicPr>
            <a:picLocks noChangeAspect="1"/>
          </p:cNvPicPr>
          <p:nvPr/>
        </p:nvPicPr>
        <p:blipFill>
          <a:blip r:embed="rId6"/>
          <a:srcRect/>
          <a:stretch>
            <a:fillRect/>
          </a:stretch>
        </p:blipFill>
        <p:spPr>
          <a:xfrm>
            <a:off x="0" y="6971950"/>
            <a:ext cx="5985224" cy="598522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5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rot="-5400000">
            <a:off x="215412" y="1249973"/>
            <a:ext cx="844062" cy="211015"/>
          </a:xfrm>
          <a:prstGeom prst="rect">
            <a:avLst/>
          </a:prstGeom>
        </p:spPr>
      </p:pic>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4" name="Picture 4"/>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742950" y="3105909"/>
            <a:ext cx="4730114" cy="5394903"/>
          </a:xfrm>
          <a:prstGeom prst="rect">
            <a:avLst/>
          </a:prstGeom>
        </p:spPr>
      </p:pic>
      <p:pic>
        <p:nvPicPr>
          <p:cNvPr id="5" name="Picture 5"/>
          <p:cNvPicPr>
            <a:picLocks noChangeAspect="1"/>
          </p:cNvPicPr>
          <p:nvPr/>
        </p:nvPicPr>
        <p:blipFill>
          <a:blip r:embed="rId5"/>
          <a:srcRect/>
          <a:stretch>
            <a:fillRect/>
          </a:stretch>
        </p:blipFill>
        <p:spPr>
          <a:xfrm>
            <a:off x="5473064" y="2811371"/>
            <a:ext cx="12641480" cy="6453211"/>
          </a:xfrm>
          <a:prstGeom prst="rect">
            <a:avLst/>
          </a:prstGeom>
        </p:spPr>
      </p:pic>
      <p:sp>
        <p:nvSpPr>
          <p:cNvPr id="6" name="TextBox 6"/>
          <p:cNvSpPr txBox="1"/>
          <p:nvPr/>
        </p:nvSpPr>
        <p:spPr>
          <a:xfrm>
            <a:off x="1028700" y="737370"/>
            <a:ext cx="13935069" cy="2242207"/>
          </a:xfrm>
          <a:prstGeom prst="rect">
            <a:avLst/>
          </a:prstGeom>
        </p:spPr>
        <p:txBody>
          <a:bodyPr lIns="0" tIns="0" rIns="0" bIns="0" rtlCol="0" anchor="t">
            <a:spAutoFit/>
          </a:bodyPr>
          <a:lstStyle/>
          <a:p>
            <a:pPr>
              <a:lnSpc>
                <a:spcPts val="8653"/>
              </a:lnSpc>
              <a:spcBef>
                <a:spcPct val="0"/>
              </a:spcBef>
            </a:pPr>
            <a:r>
              <a:rPr lang="en-US" sz="8653">
                <a:solidFill>
                  <a:srgbClr val="19598D"/>
                </a:solidFill>
                <a:latin typeface="Montserrat Extra-Bold"/>
              </a:rPr>
              <a:t>Cost to Contribution: the cost to employers</a:t>
            </a:r>
          </a:p>
        </p:txBody>
      </p:sp>
      <p:pic>
        <p:nvPicPr>
          <p:cNvPr id="7" name="Picture 7"/>
          <p:cNvPicPr>
            <a:picLocks noChangeAspect="1"/>
          </p:cNvPicPr>
          <p:nvPr/>
        </p:nvPicPr>
        <p:blipFill>
          <a:blip r:embed="rId6"/>
          <a:srcRect/>
          <a:stretch>
            <a:fillRect/>
          </a:stretch>
        </p:blipFill>
        <p:spPr>
          <a:xfrm>
            <a:off x="0" y="6971950"/>
            <a:ext cx="5985224" cy="598522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44B9080-F11B-EB79-03F5-9F5867A82FE3}"/>
              </a:ext>
            </a:extLst>
          </p:cNvPr>
          <p:cNvGrpSpPr/>
          <p:nvPr/>
        </p:nvGrpSpPr>
        <p:grpSpPr>
          <a:xfrm>
            <a:off x="2501040" y="1984231"/>
            <a:ext cx="13343575" cy="7414043"/>
            <a:chOff x="1887207" y="1380981"/>
            <a:chExt cx="13957408" cy="8017293"/>
          </a:xfrm>
        </p:grpSpPr>
        <p:pic>
          <p:nvPicPr>
            <p:cNvPr id="2" name="Picture 2"/>
            <p:cNvPicPr>
              <a:picLocks noChangeAspect="1"/>
            </p:cNvPicPr>
            <p:nvPr/>
          </p:nvPicPr>
          <p:blipFill>
            <a:blip r:embed="rId2"/>
            <a:srcRect/>
            <a:stretch>
              <a:fillRect/>
            </a:stretch>
          </p:blipFill>
          <p:spPr>
            <a:xfrm>
              <a:off x="1887207" y="5383567"/>
              <a:ext cx="6972248" cy="4004507"/>
            </a:xfrm>
            <a:prstGeom prst="rect">
              <a:avLst/>
            </a:prstGeom>
          </p:spPr>
        </p:pic>
        <p:pic>
          <p:nvPicPr>
            <p:cNvPr id="3" name="Picture 3"/>
            <p:cNvPicPr>
              <a:picLocks noChangeAspect="1"/>
            </p:cNvPicPr>
            <p:nvPr/>
          </p:nvPicPr>
          <p:blipFill>
            <a:blip r:embed="rId3"/>
            <a:srcRect/>
            <a:stretch>
              <a:fillRect/>
            </a:stretch>
          </p:blipFill>
          <p:spPr>
            <a:xfrm>
              <a:off x="8859455" y="1380981"/>
              <a:ext cx="6985160" cy="4002587"/>
            </a:xfrm>
            <a:prstGeom prst="rect">
              <a:avLst/>
            </a:prstGeom>
          </p:spPr>
        </p:pic>
        <p:pic>
          <p:nvPicPr>
            <p:cNvPr id="4" name="Picture 4"/>
            <p:cNvPicPr>
              <a:picLocks noChangeAspect="1"/>
            </p:cNvPicPr>
            <p:nvPr/>
          </p:nvPicPr>
          <p:blipFill>
            <a:blip r:embed="rId4"/>
            <a:srcRect/>
            <a:stretch>
              <a:fillRect/>
            </a:stretch>
          </p:blipFill>
          <p:spPr>
            <a:xfrm>
              <a:off x="1887207" y="1380981"/>
              <a:ext cx="6972248" cy="4002587"/>
            </a:xfrm>
            <a:prstGeom prst="rect">
              <a:avLst/>
            </a:prstGeom>
          </p:spPr>
        </p:pic>
        <p:pic>
          <p:nvPicPr>
            <p:cNvPr id="5" name="Picture 5"/>
            <p:cNvPicPr>
              <a:picLocks noChangeAspect="1"/>
            </p:cNvPicPr>
            <p:nvPr/>
          </p:nvPicPr>
          <p:blipFill>
            <a:blip r:embed="rId5"/>
            <a:srcRect/>
            <a:stretch>
              <a:fillRect/>
            </a:stretch>
          </p:blipFill>
          <p:spPr>
            <a:xfrm>
              <a:off x="8979602" y="5442597"/>
              <a:ext cx="6865013" cy="3955677"/>
            </a:xfrm>
            <a:prstGeom prst="rect">
              <a:avLst/>
            </a:prstGeom>
          </p:spPr>
        </p:pic>
      </p:grpSp>
      <p:pic>
        <p:nvPicPr>
          <p:cNvPr id="6" name="Picture 6"/>
          <p:cNvPicPr>
            <a:picLocks noChangeAspect="1"/>
          </p:cNvPicPr>
          <p:nvPr/>
        </p:nvPicPr>
        <p:blipFill>
          <a:blip r:embed="rId6" cstate="print">
            <a:extLst>
              <a:ext uri="{28A0092B-C50C-407E-A947-70E740481C1C}">
                <a14:useLocalDpi xmlns:a14="http://schemas.microsoft.com/office/drawing/2010/main"/>
              </a:ext>
            </a:extLst>
          </a:blip>
          <a:srcRect t="21189" b="21189"/>
          <a:stretch>
            <a:fillRect/>
          </a:stretch>
        </p:blipFill>
        <p:spPr>
          <a:xfrm>
            <a:off x="12757517" y="7905850"/>
            <a:ext cx="7201898" cy="4149792"/>
          </a:xfrm>
          <a:prstGeom prst="rect">
            <a:avLst/>
          </a:prstGeom>
        </p:spPr>
      </p:pic>
      <p:sp>
        <p:nvSpPr>
          <p:cNvPr id="7" name="TextBox 7"/>
          <p:cNvSpPr txBox="1"/>
          <p:nvPr/>
        </p:nvSpPr>
        <p:spPr>
          <a:xfrm>
            <a:off x="5746336" y="9554513"/>
            <a:ext cx="11881678" cy="1545551"/>
          </a:xfrm>
          <a:prstGeom prst="rect">
            <a:avLst/>
          </a:prstGeom>
        </p:spPr>
        <p:txBody>
          <a:bodyPr wrap="square" lIns="0" tIns="0" rIns="0" bIns="0" rtlCol="0" anchor="t">
            <a:spAutoFit/>
          </a:bodyPr>
          <a:lstStyle/>
          <a:p>
            <a:pPr>
              <a:lnSpc>
                <a:spcPts val="5067"/>
              </a:lnSpc>
            </a:pPr>
            <a:r>
              <a:rPr lang="en-US" sz="2000">
                <a:solidFill>
                  <a:srgbClr val="19598D"/>
                </a:solidFill>
                <a:latin typeface="Montserrat Extra-Bold"/>
              </a:rPr>
              <a:t>Source: www.12stepsappg.com/12-fellowships</a:t>
            </a:r>
            <a:endParaRPr lang="en-US" sz="2000"/>
          </a:p>
          <a:p>
            <a:pPr>
              <a:lnSpc>
                <a:spcPts val="7567"/>
              </a:lnSpc>
              <a:spcBef>
                <a:spcPct val="0"/>
              </a:spcBef>
            </a:pPr>
            <a:endParaRPr lang="en-US" sz="5067">
              <a:solidFill>
                <a:srgbClr val="19598D"/>
              </a:solidFill>
              <a:latin typeface="Montserrat Extra-Bold"/>
            </a:endParaRPr>
          </a:p>
        </p:txBody>
      </p:sp>
      <p:sp>
        <p:nvSpPr>
          <p:cNvPr id="9" name="TextBox 16">
            <a:extLst>
              <a:ext uri="{FF2B5EF4-FFF2-40B4-BE49-F238E27FC236}">
                <a16:creationId xmlns:a16="http://schemas.microsoft.com/office/drawing/2014/main" id="{E9DF83C7-81FA-2C2E-2149-672D5BC1BBC7}"/>
              </a:ext>
            </a:extLst>
          </p:cNvPr>
          <p:cNvSpPr txBox="1"/>
          <p:nvPr/>
        </p:nvSpPr>
        <p:spPr>
          <a:xfrm>
            <a:off x="817033" y="371625"/>
            <a:ext cx="15808569" cy="1584457"/>
          </a:xfrm>
          <a:prstGeom prst="rect">
            <a:avLst/>
          </a:prstGeom>
        </p:spPr>
        <p:txBody>
          <a:bodyPr lIns="0" tIns="0" rIns="0" bIns="0" rtlCol="0" anchor="t">
            <a:spAutoFit/>
          </a:bodyPr>
          <a:lstStyle/>
          <a:p>
            <a:pPr algn="ctr">
              <a:lnSpc>
                <a:spcPts val="6130"/>
              </a:lnSpc>
              <a:spcBef>
                <a:spcPct val="0"/>
              </a:spcBef>
            </a:pPr>
            <a:r>
              <a:rPr lang="en-US" sz="6130">
                <a:solidFill>
                  <a:srgbClr val="19598D"/>
                </a:solidFill>
                <a:latin typeface="Montserrat Extra-Bold"/>
              </a:rPr>
              <a:t>Wellbeing &gt; Mental Health &gt; Addiction &gt; Recovery &gt; Wellbeing</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1105</TotalTime>
  <Words>766</Words>
  <Application>Microsoft Office PowerPoint</Application>
  <PresentationFormat>Custom</PresentationFormat>
  <Paragraphs>115</Paragraphs>
  <Slides>29</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Arial</vt:lpstr>
      <vt:lpstr>Montserrat Semi-Bold Bold</vt:lpstr>
      <vt:lpstr>Calibri</vt:lpstr>
      <vt:lpstr>Montserrat Extra-Bold</vt:lpstr>
      <vt:lpstr>Courier New</vt:lpstr>
      <vt:lpstr>Montserrat Extra-Bold Italics</vt:lpstr>
      <vt:lpstr>Montserrat Bold</vt:lpstr>
      <vt:lpstr>Montserrat Bold Italics</vt:lpstr>
      <vt:lpstr>Montserrat Italics</vt:lpstr>
      <vt:lpstr>Montserrat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Modern Simple Corporate Presentation</dc:title>
  <cp:lastModifiedBy>Zoe Birch</cp:lastModifiedBy>
  <cp:revision>7</cp:revision>
  <dcterms:created xsi:type="dcterms:W3CDTF">2006-08-16T00:00:00Z</dcterms:created>
  <dcterms:modified xsi:type="dcterms:W3CDTF">2023-06-08T11:29:30Z</dcterms:modified>
  <dc:identifier>DAFimWq1Tmo</dc:identifier>
</cp:coreProperties>
</file>